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69"/>
  </p:notesMasterIdLst>
  <p:handoutMasterIdLst>
    <p:handoutMasterId r:id="rId70"/>
  </p:handoutMasterIdLst>
  <p:sldIdLst>
    <p:sldId id="258" r:id="rId5"/>
    <p:sldId id="688" r:id="rId6"/>
    <p:sldId id="706" r:id="rId7"/>
    <p:sldId id="821" r:id="rId8"/>
    <p:sldId id="851" r:id="rId9"/>
    <p:sldId id="812" r:id="rId10"/>
    <p:sldId id="832" r:id="rId11"/>
    <p:sldId id="817" r:id="rId12"/>
    <p:sldId id="848" r:id="rId13"/>
    <p:sldId id="850" r:id="rId14"/>
    <p:sldId id="862" r:id="rId15"/>
    <p:sldId id="849" r:id="rId16"/>
    <p:sldId id="847" r:id="rId17"/>
    <p:sldId id="858" r:id="rId18"/>
    <p:sldId id="860" r:id="rId19"/>
    <p:sldId id="733" r:id="rId20"/>
    <p:sldId id="822" r:id="rId21"/>
    <p:sldId id="854" r:id="rId22"/>
    <p:sldId id="818" r:id="rId23"/>
    <p:sldId id="855" r:id="rId24"/>
    <p:sldId id="857" r:id="rId25"/>
    <p:sldId id="844" r:id="rId26"/>
    <p:sldId id="894" r:id="rId27"/>
    <p:sldId id="853" r:id="rId28"/>
    <p:sldId id="882" r:id="rId29"/>
    <p:sldId id="872" r:id="rId30"/>
    <p:sldId id="871" r:id="rId31"/>
    <p:sldId id="869" r:id="rId32"/>
    <p:sldId id="870" r:id="rId33"/>
    <p:sldId id="867" r:id="rId34"/>
    <p:sldId id="636" r:id="rId35"/>
    <p:sldId id="881" r:id="rId36"/>
    <p:sldId id="895" r:id="rId37"/>
    <p:sldId id="808" r:id="rId38"/>
    <p:sldId id="791" r:id="rId39"/>
    <p:sldId id="890" r:id="rId40"/>
    <p:sldId id="801" r:id="rId41"/>
    <p:sldId id="838" r:id="rId42"/>
    <p:sldId id="845" r:id="rId43"/>
    <p:sldId id="596" r:id="rId44"/>
    <p:sldId id="891" r:id="rId45"/>
    <p:sldId id="875" r:id="rId46"/>
    <p:sldId id="876" r:id="rId47"/>
    <p:sldId id="877" r:id="rId48"/>
    <p:sldId id="878" r:id="rId49"/>
    <p:sldId id="879" r:id="rId50"/>
    <p:sldId id="893" r:id="rId51"/>
    <p:sldId id="892" r:id="rId52"/>
    <p:sldId id="873" r:id="rId53"/>
    <p:sldId id="883" r:id="rId54"/>
    <p:sldId id="886" r:id="rId55"/>
    <p:sldId id="885" r:id="rId56"/>
    <p:sldId id="874" r:id="rId57"/>
    <p:sldId id="889" r:id="rId58"/>
    <p:sldId id="864" r:id="rId59"/>
    <p:sldId id="866" r:id="rId60"/>
    <p:sldId id="865" r:id="rId61"/>
    <p:sldId id="828" r:id="rId62"/>
    <p:sldId id="880" r:id="rId63"/>
    <p:sldId id="887" r:id="rId64"/>
    <p:sldId id="868" r:id="rId65"/>
    <p:sldId id="861" r:id="rId66"/>
    <p:sldId id="800" r:id="rId67"/>
    <p:sldId id="802"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8"/>
          </p14:sldIdLst>
        </p14:section>
        <p14:section name="Contents" id="{7797F0B3-CF3D-F549-BB35-79F7235675AD}">
          <p14:sldIdLst>
            <p14:sldId id="688"/>
          </p14:sldIdLst>
        </p14:section>
        <p14:section name="Intro and Brief" id="{644DB442-3837-A143-A3C0-EE2D73ACCA9E}">
          <p14:sldIdLst>
            <p14:sldId id="706"/>
            <p14:sldId id="821"/>
            <p14:sldId id="851"/>
          </p14:sldIdLst>
        </p14:section>
        <p14:section name="P1: Chance Quality Modeling" id="{DB054D85-3F0A-164C-ABD7-D644AD4A84E6}">
          <p14:sldIdLst>
            <p14:sldId id="812"/>
            <p14:sldId id="832"/>
            <p14:sldId id="817"/>
            <p14:sldId id="848"/>
            <p14:sldId id="850"/>
            <p14:sldId id="862"/>
            <p14:sldId id="849"/>
            <p14:sldId id="847"/>
            <p14:sldId id="858"/>
            <p14:sldId id="860"/>
          </p14:sldIdLst>
        </p14:section>
        <p14:section name="P2: Application of Tracking data" id="{73DCDAE6-1AAC-1243-BCEC-D2A82EA0AD39}">
          <p14:sldIdLst>
            <p14:sldId id="733"/>
            <p14:sldId id="822"/>
            <p14:sldId id="854"/>
            <p14:sldId id="818"/>
            <p14:sldId id="855"/>
          </p14:sldIdLst>
        </p14:section>
        <p14:section name="P3: Application of the CQM with Metrica Sports data" id="{E8BFBBB6-46A3-9C48-A91B-F91EAA3F3D45}">
          <p14:sldIdLst>
            <p14:sldId id="857"/>
            <p14:sldId id="844"/>
            <p14:sldId id="894"/>
            <p14:sldId id="853"/>
            <p14:sldId id="882"/>
            <p14:sldId id="872"/>
          </p14:sldIdLst>
        </p14:section>
        <p14:section name="Conclusion" id="{1BEAABE5-E23B-1245-9550-E26E59C733E2}">
          <p14:sldIdLst>
            <p14:sldId id="871"/>
            <p14:sldId id="869"/>
            <p14:sldId id="870"/>
            <p14:sldId id="867"/>
            <p14:sldId id="636"/>
          </p14:sldIdLst>
        </p14:section>
        <p14:section name="Further Work" id="{00368346-21E6-7241-9140-CEDD1345729C}">
          <p14:sldIdLst>
            <p14:sldId id="881"/>
            <p14:sldId id="895"/>
            <p14:sldId id="808"/>
            <p14:sldId id="791"/>
          </p14:sldIdLst>
        </p14:section>
        <p14:section name="References" id="{B63DAF02-0411-BB43-BB3F-F741BCDABFFF}">
          <p14:sldIdLst>
            <p14:sldId id="890"/>
            <p14:sldId id="801"/>
            <p14:sldId id="838"/>
            <p14:sldId id="845"/>
          </p14:sldIdLst>
        </p14:section>
        <p14:section name="Appendix" id="{07BB4DD8-9C3D-7F41-A73E-77D5BC7BDE7A}">
          <p14:sldIdLst>
            <p14:sldId id="596"/>
            <p14:sldId id="891"/>
            <p14:sldId id="875"/>
            <p14:sldId id="876"/>
            <p14:sldId id="877"/>
            <p14:sldId id="878"/>
            <p14:sldId id="879"/>
            <p14:sldId id="893"/>
            <p14:sldId id="892"/>
            <p14:sldId id="873"/>
            <p14:sldId id="883"/>
            <p14:sldId id="886"/>
            <p14:sldId id="885"/>
            <p14:sldId id="874"/>
            <p14:sldId id="889"/>
            <p14:sldId id="864"/>
            <p14:sldId id="866"/>
            <p14:sldId id="865"/>
            <p14:sldId id="828"/>
            <p14:sldId id="880"/>
            <p14:sldId id="887"/>
            <p14:sldId id="868"/>
            <p14:sldId id="861"/>
            <p14:sldId id="800"/>
            <p14:sldId id="8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0C05FF"/>
    <a:srgbClr val="FF0000"/>
    <a:srgbClr val="00275E"/>
    <a:srgbClr val="FFD7D0"/>
    <a:srgbClr val="CF2D28"/>
    <a:srgbClr val="6BADDF"/>
    <a:srgbClr val="7BB1E0"/>
    <a:srgbClr val="80BF80"/>
    <a:srgbClr val="DFD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6"/>
    <p:restoredTop sz="92575"/>
  </p:normalViewPr>
  <p:slideViewPr>
    <p:cSldViewPr snapToGrid="0">
      <p:cViewPr>
        <p:scale>
          <a:sx n="140" d="100"/>
          <a:sy n="140" d="100"/>
        </p:scale>
        <p:origin x="272" y="840"/>
      </p:cViewPr>
      <p:guideLst/>
    </p:cSldViewPr>
  </p:slid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88" d="100"/>
          <a:sy n="88" d="100"/>
        </p:scale>
        <p:origin x="387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9E8648-9F93-9645-8B17-8B492F773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7AA0D-0834-544F-BA50-8026671C4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E93D6-6F9A-2449-B407-A9513DE51742}" type="datetimeFigureOut">
              <a:rPr lang="en-US" smtClean="0"/>
              <a:t>4/10/21</a:t>
            </a:fld>
            <a:endParaRPr lang="en-US"/>
          </a:p>
        </p:txBody>
      </p:sp>
      <p:sp>
        <p:nvSpPr>
          <p:cNvPr id="4" name="Footer Placeholder 3">
            <a:extLst>
              <a:ext uri="{FF2B5EF4-FFF2-40B4-BE49-F238E27FC236}">
                <a16:creationId xmlns:a16="http://schemas.microsoft.com/office/drawing/2014/main" id="{296C067A-6358-0F42-A93A-EA4E89E54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F3C8F0-73C7-DB4F-9A90-C3EF4EFC26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3C1AE-0E69-5B46-B147-2B49D2178D71}" type="slidenum">
              <a:rPr lang="en-US" smtClean="0"/>
              <a:t>‹#›</a:t>
            </a:fld>
            <a:endParaRPr lang="en-US"/>
          </a:p>
        </p:txBody>
      </p:sp>
    </p:spTree>
    <p:extLst>
      <p:ext uri="{BB962C8B-B14F-4D97-AF65-F5344CB8AC3E}">
        <p14:creationId xmlns:p14="http://schemas.microsoft.com/office/powerpoint/2010/main" val="3328837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10/04/2021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a:t>
            </a:fld>
            <a:endParaRPr lang="en-GB"/>
          </a:p>
        </p:txBody>
      </p:sp>
    </p:spTree>
    <p:extLst>
      <p:ext uri="{BB962C8B-B14F-4D97-AF65-F5344CB8AC3E}">
        <p14:creationId xmlns:p14="http://schemas.microsoft.com/office/powerpoint/2010/main" val="259819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224399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388888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3031926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1232531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16</a:t>
            </a:fld>
            <a:endParaRPr lang="en-GB"/>
          </a:p>
        </p:txBody>
      </p:sp>
    </p:spTree>
    <p:extLst>
      <p:ext uri="{BB962C8B-B14F-4D97-AF65-F5344CB8AC3E}">
        <p14:creationId xmlns:p14="http://schemas.microsoft.com/office/powerpoint/2010/main" val="328049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801423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294034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3236887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8989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121833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4219031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3481671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24</a:t>
            </a:fld>
            <a:endParaRPr lang="en-GB"/>
          </a:p>
        </p:txBody>
      </p:sp>
    </p:spTree>
    <p:extLst>
      <p:ext uri="{BB962C8B-B14F-4D97-AF65-F5344CB8AC3E}">
        <p14:creationId xmlns:p14="http://schemas.microsoft.com/office/powerpoint/2010/main" val="1648370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3108970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26</a:t>
            </a:fld>
            <a:endParaRPr lang="en-GB"/>
          </a:p>
        </p:txBody>
      </p:sp>
    </p:spTree>
    <p:extLst>
      <p:ext uri="{BB962C8B-B14F-4D97-AF65-F5344CB8AC3E}">
        <p14:creationId xmlns:p14="http://schemas.microsoft.com/office/powerpoint/2010/main" val="366347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4130044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29</a:t>
            </a:fld>
            <a:endParaRPr lang="en-GB"/>
          </a:p>
        </p:txBody>
      </p:sp>
    </p:spTree>
    <p:extLst>
      <p:ext uri="{BB962C8B-B14F-4D97-AF65-F5344CB8AC3E}">
        <p14:creationId xmlns:p14="http://schemas.microsoft.com/office/powerpoint/2010/main" val="3971431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30</a:t>
            </a:fld>
            <a:endParaRPr lang="en-GB"/>
          </a:p>
        </p:txBody>
      </p:sp>
    </p:spTree>
    <p:extLst>
      <p:ext uri="{BB962C8B-B14F-4D97-AF65-F5344CB8AC3E}">
        <p14:creationId xmlns:p14="http://schemas.microsoft.com/office/powerpoint/2010/main" val="647708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3997718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147722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164375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58745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154595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3552605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1469053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182087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39</a:t>
            </a:fld>
            <a:endParaRPr lang="en-GB"/>
          </a:p>
        </p:txBody>
      </p:sp>
    </p:spTree>
    <p:extLst>
      <p:ext uri="{BB962C8B-B14F-4D97-AF65-F5344CB8AC3E}">
        <p14:creationId xmlns:p14="http://schemas.microsoft.com/office/powerpoint/2010/main" val="417783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41</a:t>
            </a:fld>
            <a:endParaRPr lang="en-GB"/>
          </a:p>
        </p:txBody>
      </p:sp>
    </p:spTree>
    <p:extLst>
      <p:ext uri="{BB962C8B-B14F-4D97-AF65-F5344CB8AC3E}">
        <p14:creationId xmlns:p14="http://schemas.microsoft.com/office/powerpoint/2010/main" val="1342683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42</a:t>
            </a:fld>
            <a:endParaRPr lang="en-GB"/>
          </a:p>
        </p:txBody>
      </p:sp>
    </p:spTree>
    <p:extLst>
      <p:ext uri="{BB962C8B-B14F-4D97-AF65-F5344CB8AC3E}">
        <p14:creationId xmlns:p14="http://schemas.microsoft.com/office/powerpoint/2010/main" val="3612428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43</a:t>
            </a:fld>
            <a:endParaRPr lang="en-GB"/>
          </a:p>
        </p:txBody>
      </p:sp>
    </p:spTree>
    <p:extLst>
      <p:ext uri="{BB962C8B-B14F-4D97-AF65-F5344CB8AC3E}">
        <p14:creationId xmlns:p14="http://schemas.microsoft.com/office/powerpoint/2010/main" val="2099850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44</a:t>
            </a:fld>
            <a:endParaRPr lang="en-GB"/>
          </a:p>
        </p:txBody>
      </p:sp>
    </p:spTree>
    <p:extLst>
      <p:ext uri="{BB962C8B-B14F-4D97-AF65-F5344CB8AC3E}">
        <p14:creationId xmlns:p14="http://schemas.microsoft.com/office/powerpoint/2010/main" val="3098140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45</a:t>
            </a:fld>
            <a:endParaRPr lang="en-GB"/>
          </a:p>
        </p:txBody>
      </p:sp>
    </p:spTree>
    <p:extLst>
      <p:ext uri="{BB962C8B-B14F-4D97-AF65-F5344CB8AC3E}">
        <p14:creationId xmlns:p14="http://schemas.microsoft.com/office/powerpoint/2010/main" val="306365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54361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46</a:t>
            </a:fld>
            <a:endParaRPr lang="en-GB"/>
          </a:p>
        </p:txBody>
      </p:sp>
    </p:spTree>
    <p:extLst>
      <p:ext uri="{BB962C8B-B14F-4D97-AF65-F5344CB8AC3E}">
        <p14:creationId xmlns:p14="http://schemas.microsoft.com/office/powerpoint/2010/main" val="14409105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47</a:t>
            </a:fld>
            <a:endParaRPr lang="en-GB"/>
          </a:p>
        </p:txBody>
      </p:sp>
    </p:spTree>
    <p:extLst>
      <p:ext uri="{BB962C8B-B14F-4D97-AF65-F5344CB8AC3E}">
        <p14:creationId xmlns:p14="http://schemas.microsoft.com/office/powerpoint/2010/main" val="3396910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48</a:t>
            </a:fld>
            <a:endParaRPr lang="en-GB"/>
          </a:p>
        </p:txBody>
      </p:sp>
    </p:spTree>
    <p:extLst>
      <p:ext uri="{BB962C8B-B14F-4D97-AF65-F5344CB8AC3E}">
        <p14:creationId xmlns:p14="http://schemas.microsoft.com/office/powerpoint/2010/main" val="2922886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49</a:t>
            </a:fld>
            <a:endParaRPr lang="en-GB"/>
          </a:p>
        </p:txBody>
      </p:sp>
    </p:spTree>
    <p:extLst>
      <p:ext uri="{BB962C8B-B14F-4D97-AF65-F5344CB8AC3E}">
        <p14:creationId xmlns:p14="http://schemas.microsoft.com/office/powerpoint/2010/main" val="360476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50</a:t>
            </a:fld>
            <a:endParaRPr lang="en-GB"/>
          </a:p>
        </p:txBody>
      </p:sp>
    </p:spTree>
    <p:extLst>
      <p:ext uri="{BB962C8B-B14F-4D97-AF65-F5344CB8AC3E}">
        <p14:creationId xmlns:p14="http://schemas.microsoft.com/office/powerpoint/2010/main" val="483738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51</a:t>
            </a:fld>
            <a:endParaRPr lang="en-GB"/>
          </a:p>
        </p:txBody>
      </p:sp>
    </p:spTree>
    <p:extLst>
      <p:ext uri="{BB962C8B-B14F-4D97-AF65-F5344CB8AC3E}">
        <p14:creationId xmlns:p14="http://schemas.microsoft.com/office/powerpoint/2010/main" val="1650281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52</a:t>
            </a:fld>
            <a:endParaRPr lang="en-GB"/>
          </a:p>
        </p:txBody>
      </p:sp>
    </p:spTree>
    <p:extLst>
      <p:ext uri="{BB962C8B-B14F-4D97-AF65-F5344CB8AC3E}">
        <p14:creationId xmlns:p14="http://schemas.microsoft.com/office/powerpoint/2010/main" val="2182163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53</a:t>
            </a:fld>
            <a:endParaRPr lang="en-GB"/>
          </a:p>
        </p:txBody>
      </p:sp>
    </p:spTree>
    <p:extLst>
      <p:ext uri="{BB962C8B-B14F-4D97-AF65-F5344CB8AC3E}">
        <p14:creationId xmlns:p14="http://schemas.microsoft.com/office/powerpoint/2010/main" val="15046466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54</a:t>
            </a:fld>
            <a:endParaRPr lang="en-GB"/>
          </a:p>
        </p:txBody>
      </p:sp>
    </p:spTree>
    <p:extLst>
      <p:ext uri="{BB962C8B-B14F-4D97-AF65-F5344CB8AC3E}">
        <p14:creationId xmlns:p14="http://schemas.microsoft.com/office/powerpoint/2010/main" val="1906826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55</a:t>
            </a:fld>
            <a:endParaRPr lang="en-GB"/>
          </a:p>
        </p:txBody>
      </p:sp>
    </p:spTree>
    <p:extLst>
      <p:ext uri="{BB962C8B-B14F-4D97-AF65-F5344CB8AC3E}">
        <p14:creationId xmlns:p14="http://schemas.microsoft.com/office/powerpoint/2010/main" val="379701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67412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56</a:t>
            </a:fld>
            <a:endParaRPr lang="en-GB"/>
          </a:p>
        </p:txBody>
      </p:sp>
    </p:spTree>
    <p:extLst>
      <p:ext uri="{BB962C8B-B14F-4D97-AF65-F5344CB8AC3E}">
        <p14:creationId xmlns:p14="http://schemas.microsoft.com/office/powerpoint/2010/main" val="25062192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57</a:t>
            </a:fld>
            <a:endParaRPr lang="en-GB"/>
          </a:p>
        </p:txBody>
      </p:sp>
    </p:spTree>
    <p:extLst>
      <p:ext uri="{BB962C8B-B14F-4D97-AF65-F5344CB8AC3E}">
        <p14:creationId xmlns:p14="http://schemas.microsoft.com/office/powerpoint/2010/main" val="3203445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58</a:t>
            </a:fld>
            <a:endParaRPr lang="en-GB"/>
          </a:p>
        </p:txBody>
      </p:sp>
    </p:spTree>
    <p:extLst>
      <p:ext uri="{BB962C8B-B14F-4D97-AF65-F5344CB8AC3E}">
        <p14:creationId xmlns:p14="http://schemas.microsoft.com/office/powerpoint/2010/main" val="7482841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59</a:t>
            </a:fld>
            <a:endParaRPr lang="en-GB"/>
          </a:p>
        </p:txBody>
      </p:sp>
    </p:spTree>
    <p:extLst>
      <p:ext uri="{BB962C8B-B14F-4D97-AF65-F5344CB8AC3E}">
        <p14:creationId xmlns:p14="http://schemas.microsoft.com/office/powerpoint/2010/main" val="29549428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60</a:t>
            </a:fld>
            <a:endParaRPr lang="en-GB"/>
          </a:p>
        </p:txBody>
      </p:sp>
    </p:spTree>
    <p:extLst>
      <p:ext uri="{BB962C8B-B14F-4D97-AF65-F5344CB8AC3E}">
        <p14:creationId xmlns:p14="http://schemas.microsoft.com/office/powerpoint/2010/main" val="11590521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61</a:t>
            </a:fld>
            <a:endParaRPr lang="en-GB"/>
          </a:p>
        </p:txBody>
      </p:sp>
    </p:spTree>
    <p:extLst>
      <p:ext uri="{BB962C8B-B14F-4D97-AF65-F5344CB8AC3E}">
        <p14:creationId xmlns:p14="http://schemas.microsoft.com/office/powerpoint/2010/main" val="23668477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62</a:t>
            </a:fld>
            <a:endParaRPr lang="en-GB"/>
          </a:p>
        </p:txBody>
      </p:sp>
    </p:spTree>
    <p:extLst>
      <p:ext uri="{BB962C8B-B14F-4D97-AF65-F5344CB8AC3E}">
        <p14:creationId xmlns:p14="http://schemas.microsoft.com/office/powerpoint/2010/main" val="26918930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63</a:t>
            </a:fld>
            <a:endParaRPr lang="en-GB"/>
          </a:p>
        </p:txBody>
      </p:sp>
    </p:spTree>
    <p:extLst>
      <p:ext uri="{BB962C8B-B14F-4D97-AF65-F5344CB8AC3E}">
        <p14:creationId xmlns:p14="http://schemas.microsoft.com/office/powerpoint/2010/main" val="52058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64</a:t>
            </a:fld>
            <a:endParaRPr lang="en-GB"/>
          </a:p>
        </p:txBody>
      </p:sp>
    </p:spTree>
    <p:extLst>
      <p:ext uri="{BB962C8B-B14F-4D97-AF65-F5344CB8AC3E}">
        <p14:creationId xmlns:p14="http://schemas.microsoft.com/office/powerpoint/2010/main" val="38867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243294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185815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345227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407379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7ACC2487-E01B-B243-9F3B-E8D4C3FF8466}"/>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C8D9F6B-473B-7149-B0C8-DDACD1AD471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9" name="Straight Connector 8">
            <a:extLst>
              <a:ext uri="{FF2B5EF4-FFF2-40B4-BE49-F238E27FC236}">
                <a16:creationId xmlns:a16="http://schemas.microsoft.com/office/drawing/2014/main" id="{A3E76DDD-663E-8B4D-8FC2-48D19DF332C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EE89A4-294C-2D4F-BB4B-535728FFD0D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0" name="Straight Connector 9">
            <a:extLst>
              <a:ext uri="{FF2B5EF4-FFF2-40B4-BE49-F238E27FC236}">
                <a16:creationId xmlns:a16="http://schemas.microsoft.com/office/drawing/2014/main" id="{887581C7-1C77-0544-847D-7C198CF193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26C6BB9-B6AB-934C-AE15-BCF3A476675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2DBE2101-6068-6C4A-953A-875E9BA3825E}"/>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D07D0FF-7BED-594D-B33D-5B643283377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66A8216A-5A4B-3945-8CB5-026A4970589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AFD9CD-5E74-6141-B656-EC0AAAD2EFFD}"/>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9" name="Straight Connector 18">
            <a:extLst>
              <a:ext uri="{FF2B5EF4-FFF2-40B4-BE49-F238E27FC236}">
                <a16:creationId xmlns:a16="http://schemas.microsoft.com/office/drawing/2014/main" id="{961C0C61-93E9-D84C-A086-5B0A7CFC2E5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30198E-CB42-FF49-837D-288747C012C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ED797245-0337-9B41-A456-77F7A44A4D9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39DCBE-A0F5-4C44-8311-C200F1001485}"/>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752BDF02-911A-124D-B8CC-CE11DD8EE7C1}"/>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2C39EE1-D655-E642-962A-39E14FF6626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77635243-929F-5741-8CD1-E4ED40BFEAC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DE7B17-F901-C749-AFA8-A8B2F2C9B3A9}"/>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55B48972-2053-6340-9BDD-6AD9A42C20DC}"/>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950A3F-1E18-B24B-9514-2B6346C70E9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
        <p:nvSpPr>
          <p:cNvPr id="6" name="Text Placeholder 2">
            <a:extLst>
              <a:ext uri="{FF2B5EF4-FFF2-40B4-BE49-F238E27FC236}">
                <a16:creationId xmlns:a16="http://schemas.microsoft.com/office/drawing/2014/main" id="{659924B9-0DD3-4DD3-8250-547291FC1861}"/>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842686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CA87E3C6-F591-244B-A51D-E2D2F07575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285AF1D-5B1C-5F42-A204-2697A86AF826}"/>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a:xfrm>
            <a:off x="11804651" y="6368799"/>
            <a:ext cx="306791" cy="277907"/>
          </a:xfrm>
          <a:prstGeom prst="rect">
            <a:avLst/>
          </a:prstGeom>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5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31824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8" name="Text Placeholder 2">
            <a:extLst>
              <a:ext uri="{FF2B5EF4-FFF2-40B4-BE49-F238E27FC236}">
                <a16:creationId xmlns:a16="http://schemas.microsoft.com/office/drawing/2014/main" id="{FA0C28A5-53F0-4659-8EB2-CD010947E4DF}"/>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2" name="Straight Connector 11">
            <a:extLst>
              <a:ext uri="{FF2B5EF4-FFF2-40B4-BE49-F238E27FC236}">
                <a16:creationId xmlns:a16="http://schemas.microsoft.com/office/drawing/2014/main" id="{7E8A974D-4655-924B-A41E-DCC141AE0D1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1A6B719-4C49-DF4E-A0FB-28078D11A10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14FA22-135E-904E-8A22-2A35B16F9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31" y="6262156"/>
            <a:ext cx="1958056" cy="489517"/>
          </a:xfrm>
          <a:prstGeom prst="rect">
            <a:avLst/>
          </a:prstGeom>
        </p:spPr>
      </p:pic>
    </p:spTree>
    <p:extLst>
      <p:ext uri="{BB962C8B-B14F-4D97-AF65-F5344CB8AC3E}">
        <p14:creationId xmlns:p14="http://schemas.microsoft.com/office/powerpoint/2010/main" val="23363703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A60E0AE0-5E84-A44B-BD9F-2715AF9E8C4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E0C821-1D95-A448-822C-0415DA4529C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38" name="Text Placeholder 4"/>
          <p:cNvSpPr>
            <a:spLocks noGrp="1"/>
          </p:cNvSpPr>
          <p:nvPr>
            <p:ph type="body" sz="quarter" idx="16"/>
          </p:nvPr>
        </p:nvSpPr>
        <p:spPr>
          <a:xfrm>
            <a:off x="6180955"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D856E47-91F3-3647-A530-6729FE5F7E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440A33-4632-DB48-8CA2-25900F4C181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723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2A - 2 column on white">
    <p:bg>
      <p:bgRef idx="1001">
        <a:schemeClr val="bg1"/>
      </p:bgRef>
    </p:bg>
    <p:spTree>
      <p:nvGrpSpPr>
        <p:cNvPr id="1" name=""/>
        <p:cNvGrpSpPr/>
        <p:nvPr/>
      </p:nvGrpSpPr>
      <p:grpSpPr>
        <a:xfrm>
          <a:off x="0" y="0"/>
          <a:ext cx="0" cy="0"/>
          <a:chOff x="0" y="0"/>
          <a:chExt cx="0" cy="0"/>
        </a:xfrm>
      </p:grpSpPr>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316765"/>
            <a:ext cx="5605128" cy="4608512"/>
          </a:xfrm>
          <a:prstGeom prst="rect">
            <a:avLst/>
          </a:prstGeom>
          <a:ln>
            <a:solidFill>
              <a:schemeClr val="accent1"/>
            </a:solidFill>
          </a:ln>
        </p:spPr>
        <p:txBody>
          <a:bodyPr lIns="36000" tIns="36000" rIns="36000" bIns="36000"/>
          <a:lstStyle>
            <a:lvl1pPr marL="228594" indent="-228594">
              <a:spcBef>
                <a:spcPts val="0"/>
              </a:spcBef>
              <a:buFont typeface="Arial" panose="020B0604020202020204" pitchFamily="34" charset="0"/>
              <a:buChar char="•"/>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316765"/>
            <a:ext cx="5605128" cy="4608512"/>
          </a:xfrm>
          <a:prstGeom prst="rect">
            <a:avLst/>
          </a:prstGeom>
          <a:ln>
            <a:solidFill>
              <a:schemeClr val="accent1"/>
            </a:solidFill>
          </a:ln>
        </p:spPr>
        <p:txBody>
          <a:bodyPr lIns="36000" tIns="36000" rIns="36000" bIns="3600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8970D87A-F226-D648-A0F2-79FD867E464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8FE868-F3B2-FC4D-8C99-DBF24A6165B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187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7" name="Text Placeholder 4"/>
          <p:cNvSpPr>
            <a:spLocks noGrp="1"/>
          </p:cNvSpPr>
          <p:nvPr>
            <p:ph type="body" sz="quarter" idx="16"/>
          </p:nvPr>
        </p:nvSpPr>
        <p:spPr>
          <a:xfrm>
            <a:off x="6193159"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AB74CCE5-A0CF-4BA1-8FA2-A47514A48BCC}"/>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1" name="Text Placeholder 2">
            <a:extLst>
              <a:ext uri="{FF2B5EF4-FFF2-40B4-BE49-F238E27FC236}">
                <a16:creationId xmlns:a16="http://schemas.microsoft.com/office/drawing/2014/main" id="{65EBBDC1-0FB4-4650-9B7B-97C690B5F87C}"/>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2">
            <a:extLst>
              <a:ext uri="{FF2B5EF4-FFF2-40B4-BE49-F238E27FC236}">
                <a16:creationId xmlns:a16="http://schemas.microsoft.com/office/drawing/2014/main" id="{0D3A8511-C590-4163-B79E-6EBE0AFB4A96}"/>
              </a:ext>
            </a:extLst>
          </p:cNvPr>
          <p:cNvSpPr>
            <a:spLocks noGrp="1"/>
          </p:cNvSpPr>
          <p:nvPr>
            <p:ph type="body" sz="quarter" idx="21"/>
          </p:nvPr>
        </p:nvSpPr>
        <p:spPr>
          <a:xfrm>
            <a:off x="6196340"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F7D31E9E-9732-C943-B74A-A4849214FD33}"/>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F2859E-94BB-1E4D-B98F-6FDB45A0A854}"/>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6408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CD32AA35-A754-439D-972E-3F7E0144B1FA}"/>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F9EF3857-995E-4F0C-9949-F38FFAE2175C}"/>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
            <a:extLst>
              <a:ext uri="{FF2B5EF4-FFF2-40B4-BE49-F238E27FC236}">
                <a16:creationId xmlns:a16="http://schemas.microsoft.com/office/drawing/2014/main" id="{77F03F83-1E0A-4092-A8D6-ECB5568CE1FB}"/>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55A64A59-4C89-4441-9CC5-9A6F3F5DFCF9}"/>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58F86E58-0036-D541-BBF9-C286BE8C5E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F54686-AA88-ED48-879D-B5E27504C17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793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00CFE3DA-D6DD-644F-B8DE-D54E30BD467F}"/>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7987B5-2BB4-814B-9B73-9EE5D4785A0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CADD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FAD5C-2150-D34D-937D-203E83F9F87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15920" y="6272749"/>
            <a:ext cx="709234" cy="451072"/>
          </a:xfrm>
          <a:prstGeom prst="rect">
            <a:avLst/>
          </a:prstGeom>
        </p:spPr>
      </p:pic>
      <p:grpSp>
        <p:nvGrpSpPr>
          <p:cNvPr id="2" name="Group 1">
            <a:extLst>
              <a:ext uri="{FF2B5EF4-FFF2-40B4-BE49-F238E27FC236}">
                <a16:creationId xmlns:a16="http://schemas.microsoft.com/office/drawing/2014/main" id="{C70CB417-A3BE-F74B-B8D7-5AFBAA1381D4}"/>
              </a:ext>
            </a:extLst>
          </p:cNvPr>
          <p:cNvGrpSpPr/>
          <p:nvPr userDrawn="1"/>
        </p:nvGrpSpPr>
        <p:grpSpPr>
          <a:xfrm>
            <a:off x="6260351" y="6201650"/>
            <a:ext cx="5598923" cy="624433"/>
            <a:chOff x="6356045" y="6201650"/>
            <a:chExt cx="5598923" cy="624433"/>
          </a:xfrm>
        </p:grpSpPr>
        <p:pic>
          <p:nvPicPr>
            <p:cNvPr id="8" name="Picture 7" descr="A close up of a sign&#10;&#10;Description automatically generated">
              <a:extLst>
                <a:ext uri="{FF2B5EF4-FFF2-40B4-BE49-F238E27FC236}">
                  <a16:creationId xmlns:a16="http://schemas.microsoft.com/office/drawing/2014/main" id="{F3C8190A-ECB3-455E-A60C-43DD5875F4B6}"/>
                </a:ext>
              </a:extLst>
            </p:cNvPr>
            <p:cNvPicPr>
              <a:picLocks noChangeAspect="1"/>
            </p:cNvPicPr>
            <p:nvPr userDrawn="1"/>
          </p:nvPicPr>
          <p:blipFill rotWithShape="1">
            <a:blip r:embed="rId29"/>
            <a:srcRect l="70357" t="-38" r="1" b="-16630"/>
            <a:stretch/>
          </p:blipFill>
          <p:spPr>
            <a:xfrm>
              <a:off x="9232977" y="6201650"/>
              <a:ext cx="1280508" cy="624433"/>
            </a:xfrm>
            <a:prstGeom prst="rect">
              <a:avLst/>
            </a:prstGeom>
          </p:spPr>
        </p:pic>
        <p:pic>
          <p:nvPicPr>
            <p:cNvPr id="3" name="Picture 2">
              <a:extLst>
                <a:ext uri="{FF2B5EF4-FFF2-40B4-BE49-F238E27FC236}">
                  <a16:creationId xmlns:a16="http://schemas.microsoft.com/office/drawing/2014/main" id="{D1DAE5EC-F719-2643-B8AD-59DF19408CC0}"/>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69787" y="6269089"/>
              <a:ext cx="467984" cy="467984"/>
            </a:xfrm>
            <a:prstGeom prst="rect">
              <a:avLst/>
            </a:prstGeom>
          </p:spPr>
        </p:pic>
        <p:pic>
          <p:nvPicPr>
            <p:cNvPr id="5" name="Picture 4">
              <a:extLst>
                <a:ext uri="{FF2B5EF4-FFF2-40B4-BE49-F238E27FC236}">
                  <a16:creationId xmlns:a16="http://schemas.microsoft.com/office/drawing/2014/main" id="{A4237ABE-326E-D84E-838B-336F23D34E19}"/>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093215" y="6269089"/>
              <a:ext cx="381172" cy="46884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02BBAAF-2DC2-3140-B2FE-D2438B78C6EE}"/>
                </a:ext>
              </a:extLst>
            </p:cNvPr>
            <p:cNvPicPr>
              <a:picLocks noChangeAspect="1"/>
            </p:cNvPicPr>
            <p:nvPr userDrawn="1"/>
          </p:nvPicPr>
          <p:blipFill rotWithShape="1">
            <a:blip r:embed="rId29"/>
            <a:srcRect t="1" r="64227" b="-4229"/>
            <a:stretch/>
          </p:blipFill>
          <p:spPr>
            <a:xfrm>
              <a:off x="6356045" y="6201650"/>
              <a:ext cx="1545381" cy="557853"/>
            </a:xfrm>
            <a:prstGeom prst="rect">
              <a:avLst/>
            </a:prstGeom>
          </p:spPr>
        </p:pic>
        <p:pic>
          <p:nvPicPr>
            <p:cNvPr id="9" name="Picture 8" descr="A close up of a sign&#10;&#10;Description automatically generated">
              <a:extLst>
                <a:ext uri="{FF2B5EF4-FFF2-40B4-BE49-F238E27FC236}">
                  <a16:creationId xmlns:a16="http://schemas.microsoft.com/office/drawing/2014/main" id="{4F84F337-DB50-0941-A005-5907275FFFC0}"/>
                </a:ext>
              </a:extLst>
            </p:cNvPr>
            <p:cNvPicPr>
              <a:picLocks noChangeAspect="1"/>
            </p:cNvPicPr>
            <p:nvPr userDrawn="1"/>
          </p:nvPicPr>
          <p:blipFill rotWithShape="1">
            <a:blip r:embed="rId29"/>
            <a:srcRect l="39535" t="12402" r="43293"/>
            <a:stretch/>
          </p:blipFill>
          <p:spPr>
            <a:xfrm>
              <a:off x="7901426" y="6268231"/>
              <a:ext cx="777319" cy="491272"/>
            </a:xfrm>
            <a:prstGeom prst="rect">
              <a:avLst/>
            </a:prstGeom>
          </p:spPr>
        </p:pic>
        <p:pic>
          <p:nvPicPr>
            <p:cNvPr id="4" name="Picture 3">
              <a:extLst>
                <a:ext uri="{FF2B5EF4-FFF2-40B4-BE49-F238E27FC236}">
                  <a16:creationId xmlns:a16="http://schemas.microsoft.com/office/drawing/2014/main" id="{A6329708-55E6-0546-9AE5-06913B4F4B59}"/>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8682422" y="6286001"/>
              <a:ext cx="473502" cy="473502"/>
            </a:xfrm>
            <a:prstGeom prst="rect">
              <a:avLst/>
            </a:prstGeom>
          </p:spPr>
        </p:pic>
        <p:pic>
          <p:nvPicPr>
            <p:cNvPr id="1026" name="Picture 2" descr="Club Bolívar - Wikipedia">
              <a:extLst>
                <a:ext uri="{FF2B5EF4-FFF2-40B4-BE49-F238E27FC236}">
                  <a16:creationId xmlns:a16="http://schemas.microsoft.com/office/drawing/2014/main" id="{31728B90-9BF4-7548-A383-96B1CAB9C81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l="5495" t="5557" r="5418" b="6204"/>
            <a:stretch/>
          </p:blipFill>
          <p:spPr bwMode="auto">
            <a:xfrm>
              <a:off x="11529831" y="6268229"/>
              <a:ext cx="425137" cy="46884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4561EFEA-8F0A-BB4F-B01B-E2C7378A7852}"/>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80598" y="6262156"/>
            <a:ext cx="1958056" cy="489517"/>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8" r:id="rId23"/>
    <p:sldLayoutId id="2147483729" r:id="rId24"/>
    <p:sldLayoutId id="2147483731" r:id="rId25"/>
    <p:sldLayoutId id="2147483732" r:id="rId26"/>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2)%20Gradient%20Boosted%20Chance%20Quality%20Model%20from%20Shots%20Data.ipynb" TargetMode="External"/><Relationship Id="rId3" Type="http://schemas.openxmlformats.org/officeDocument/2006/relationships/image" Target="../media/image8.png"/><Relationship Id="rId7" Type="http://schemas.openxmlformats.org/officeDocument/2006/relationships/hyperlink" Target="https://drive.google.com/drive/folders/1Ts_5YOL8JpVpRcaEhqmcTCceLmcBRY3L?usp=sharin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eddwebster/mcfc_submission" TargetMode="External"/><Relationship Id="rId5" Type="http://schemas.openxmlformats.org/officeDocument/2006/relationships/hyperlink" Target="https://docs.google.com/presentation/d/116D0U_ue2sv6hgLBgHniI228cRhph0qfMuOFA4uuxhs/edit?usp=sharing"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otball_pitch"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slide" Target="slide49.xml"/><Relationship Id="rId7" Type="http://schemas.openxmlformats.org/officeDocument/2006/relationships/hyperlink" Target="https://xgboost.readthedocs.io/en/latest/"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en.wikipedia.org/wiki/Logistic_regression" TargetMode="External"/><Relationship Id="rId5"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4" Type="http://schemas.openxmlformats.org/officeDocument/2006/relationships/hyperlink" Target="https://nbviewer.jupyter.org/github/eddwebster/mcfc_submission/blob/main/notebooks/chance_quality_modelling/Creating%20a%20Chance%20Quality%20Model%20from%20Shots%20Data.ipynb"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image" Target="../media/image20.png"/><Relationship Id="rId7" Type="http://schemas.openxmlformats.org/officeDocument/2006/relationships/hyperlink" Target="https://youtu.be/4OTQwuAc4HU"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Creating%20a%20Chance%20Quality%20Model%20from%20Shots%20Data.ipynb" TargetMode="External"/><Relationship Id="rId5" Type="http://schemas.openxmlformats.org/officeDocument/2006/relationships/hyperlink" Target="https://www.youtube.com/watch?v=4OTQwuAc4HU"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github.com/metrica-sports/sample-data" TargetMode="External"/><Relationship Id="rId5" Type="http://schemas.openxmlformats.org/officeDocument/2006/relationships/hyperlink" Target="https://nbviewer.jupyter.org/github/eddwebster/mcfc_submission/blob/main/notebooks/metrica-sports/Metrica%20Sports.ipynb" TargetMode="External"/><Relationship Id="rId4" Type="http://schemas.openxmlformats.org/officeDocument/2006/relationships/hyperlink" Target="https://github.com/Friends-of-Tracking-Data-FoTD/LaurieOnTrack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2.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12"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11" Type="http://schemas.openxmlformats.org/officeDocument/2006/relationships/image" Target="../media/image30.png"/><Relationship Id="rId5" Type="http://schemas.openxmlformats.org/officeDocument/2006/relationships/hyperlink" Target="https://github.com/metrica-sports/sample-data" TargetMode="External"/><Relationship Id="rId10" Type="http://schemas.openxmlformats.org/officeDocument/2006/relationships/image" Target="../media/image29.png"/><Relationship Id="rId4" Type="http://schemas.openxmlformats.org/officeDocument/2006/relationships/hyperlink" Target="https://nbviewer.jupyter.org/github/eddwebster/mcfc_submission/blob/main/notebooks/metrica-sports/Metrica%20Sports.ipynb"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13" Type="http://schemas.openxmlformats.org/officeDocument/2006/relationships/hyperlink" Target="https://github.com/eddwebster/mcfc_submission/tree/master/notebooks/" TargetMode="External"/><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slide" Target="slide32.xml"/><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11" Type="http://schemas.openxmlformats.org/officeDocument/2006/relationships/slide" Target="slide40.xml"/><Relationship Id="rId5" Type="http://schemas.openxmlformats.org/officeDocument/2006/relationships/slide" Target="slide6.xml"/><Relationship Id="rId15" Type="http://schemas.openxmlformats.org/officeDocument/2006/relationships/image" Target="../media/image10.png"/><Relationship Id="rId10" Type="http://schemas.openxmlformats.org/officeDocument/2006/relationships/slide" Target="slide30.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statsbomb.com/2018/05/how-statsbomb-data-helps-measure-counter-pressin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hyperlink" Target="https://nbviewer.jupyter.org/github/eddwebster/mcfc_submission/blob/main/notebooks/metrica-sports/Metrica%20Sports.ipynb" TargetMode="External"/><Relationship Id="rId4" Type="http://schemas.openxmlformats.org/officeDocument/2006/relationships/hyperlink" Target="https://github.com/metrica-sports/sample-dat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fbref.com/en/expected-goals-model-explained/" TargetMode="External"/><Relationship Id="rId7" Type="http://schemas.openxmlformats.org/officeDocument/2006/relationships/hyperlink" Target="https://www.youtube.com/watch?v=bvoOOYMQkac&amp;list=PL10a1_q15HwqVEcnqt3tXs1bgvawjsQNW"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experimental361.com/explanations/match-timelines/" TargetMode="External"/><Relationship Id="rId5" Type="http://schemas.openxmlformats.org/officeDocument/2006/relationships/hyperlink" Target="https://docs.google.com/presentation/d/1uT6vT1J_FS10hW3hvWQx9ofqHUq8mT-kUbDRMrrUqH8/edit?usp=sharing"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hyperlink" Target="https://fbref.com/en/expected-goals-model-explained/"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xGPhilosophy/status/1369418380642549762" TargetMode="External"/><Relationship Id="rId3" Type="http://schemas.openxmlformats.org/officeDocument/2006/relationships/hyperlink" Target="https://twitter.com/Soccermatics" TargetMode="External"/><Relationship Id="rId7" Type="http://schemas.openxmlformats.org/officeDocument/2006/relationships/hyperlink" Target="https://twitter.com/Caley_graphics/status/1237870631024095234" TargetMode="External"/><Relationship Id="rId12"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soccermatics.medium.com/should-you-write-about-real-goals-or-expected-goals-a-guide-for-journalists-2cf0c7ec6bb6" TargetMode="External"/><Relationship Id="rId11" Type="http://schemas.openxmlformats.org/officeDocument/2006/relationships/image" Target="../media/image38.png"/><Relationship Id="rId5" Type="http://schemas.openxmlformats.org/officeDocument/2006/relationships/hyperlink" Target="http://eightyfivepoints.blogspot.com/2017/09/bodies-on-line-quantifying-how.html" TargetMode="External"/><Relationship Id="rId10" Type="http://schemas.openxmlformats.org/officeDocument/2006/relationships/image" Target="../media/image37.jpeg"/><Relationship Id="rId4" Type="http://schemas.openxmlformats.org/officeDocument/2006/relationships/hyperlink" Target="https://twitter.com/EightyFivePoint" TargetMode="External"/><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hyperlink" Target="https://twitter.com/GarryGelade" TargetMode="External"/><Relationship Id="rId7" Type="http://schemas.openxmlformats.org/officeDocument/2006/relationships/hyperlink" Target="https://statsbomb.com/2018/11/a-new-way-to-measure-keepers-shot-stopping-post-shot-expected-goal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witter.com/TheM_L_G" TargetMode="External"/><Relationship Id="rId5" Type="http://schemas.openxmlformats.org/officeDocument/2006/relationships/hyperlink" Target="https://fbref.com/en/expected-goals-model-explained" TargetMode="External"/><Relationship Id="rId4" Type="http://schemas.openxmlformats.org/officeDocument/2006/relationships/hyperlink" Target="https://web.archive.org/web/20200724125157/http:/business-analytic.co.uk/blog/evaluating-expected-goals-model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hyperlink" Target="https://github.com/eddwebster/mcfc_submission/blob/main/notebooks/chance_quality_modelling/Creating%20a%20Chance%20Quality%20Model%20from%20Shots%20Data.ipynb" TargetMode="Externa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8" Type="http://schemas.openxmlformats.org/officeDocument/2006/relationships/hyperlink" Target="https://twitter.com/aSamGreen" TargetMode="External"/><Relationship Id="rId13" Type="http://schemas.openxmlformats.org/officeDocument/2006/relationships/hyperlink" Target="https://github.com/eddwebster/mcfc_submission/tree/master/notebooks/" TargetMode="External"/><Relationship Id="rId3" Type="http://schemas.openxmlformats.org/officeDocument/2006/relationships/hyperlink" Target="https://xgboost.readthedocs.io/en/latest/" TargetMode="External"/><Relationship Id="rId7" Type="http://schemas.openxmlformats.org/officeDocument/2006/relationships/hyperlink" Target="https://nbviewer.jupyter.org/github/eddwebster/mcfc_submission/blob/main/notebooks/chance_quality_modelling/Creating%20a%20Chance%20Quality%20Model%20from%20Shots%20Data.ipynb" TargetMode="External"/><Relationship Id="rId12" Type="http://schemas.openxmlformats.org/officeDocument/2006/relationships/hyperlink" Target="https://cartilagefreecaptain.sbnation.com/2014/9/11/6131661/premier-league-projections-2014#methoderology"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11" Type="http://schemas.openxmlformats.org/officeDocument/2006/relationships/hyperlink" Target="https://twitter.com/Soccermatics/status/1260598182624575490" TargetMode="External"/><Relationship Id="rId5" Type="http://schemas.openxmlformats.org/officeDocument/2006/relationships/hyperlink" Target="https://catboost.ai/" TargetMode="External"/><Relationship Id="rId10" Type="http://schemas.openxmlformats.org/officeDocument/2006/relationships/hyperlink" Target="https://fbref.com/en/expected-goals-model-explained/" TargetMode="External"/><Relationship Id="rId4" Type="http://schemas.openxmlformats.org/officeDocument/2006/relationships/hyperlink" Target="https://lightgbm.readthedocs.io/en/latest/" TargetMode="External"/><Relationship Id="rId9" Type="http://schemas.openxmlformats.org/officeDocument/2006/relationships/hyperlink" Target="https://twitter.com/MC_of_A" TargetMode="External"/><Relationship Id="rId1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3" Type="http://schemas.openxmlformats.org/officeDocument/2006/relationships/hyperlink" Target="https://arxiv.org/pdf/1802.07127.pdf" TargetMode="External"/><Relationship Id="rId7" Type="http://schemas.openxmlformats.org/officeDocument/2006/relationships/hyperlink" Target="https://github.com/eddwebster/mcfc_submission/tree/master/notebook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5" Type="http://schemas.openxmlformats.org/officeDocument/2006/relationships/hyperlink" Target="https://twitter.com/karun1710" TargetMode="External"/><Relationship Id="rId4" Type="http://schemas.openxmlformats.org/officeDocument/2006/relationships/hyperlink" Target="https://karun.in/blog/expected-threat.html" TargetMode="External"/><Relationship Id="rId9" Type="http://schemas.openxmlformats.org/officeDocument/2006/relationships/hyperlink" Target="https://github.com/metrica-sports/sample-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8" Type="http://schemas.openxmlformats.org/officeDocument/2006/relationships/hyperlink" Target="https://docs.google.com/presentation/d/16stYbJoI8aYqtn_grJHSdTbMA1xwo-Iy9g9JJruMOBQ/edit?usp=sharing" TargetMode="External"/><Relationship Id="rId13" Type="http://schemas.openxmlformats.org/officeDocument/2006/relationships/hyperlink" Target="https://twitter.com/eddwebster" TargetMode="External"/><Relationship Id="rId3" Type="http://schemas.openxmlformats.org/officeDocument/2006/relationships/hyperlink" Target="https://github.com/eddwebster" TargetMode="External"/><Relationship Id="rId7" Type="http://schemas.openxmlformats.org/officeDocument/2006/relationships/hyperlink" Target="https://docs.google.com/presentation/d/116D0U_ue2sv6hgLBgHniI228cRhph0qfMuOFA4uuxhs/edit?usp=sharing" TargetMode="External"/><Relationship Id="rId12" Type="http://schemas.openxmlformats.org/officeDocument/2006/relationships/hyperlink" Target="https://www.linkedin.com/in/eddwebster/" TargetMode="External"/><Relationship Id="rId17" Type="http://schemas.openxmlformats.org/officeDocument/2006/relationships/image" Target="../media/image43.png"/><Relationship Id="rId2" Type="http://schemas.openxmlformats.org/officeDocument/2006/relationships/notesSlide" Target="../notesSlides/notesSlide27.xml"/><Relationship Id="rId16" Type="http://schemas.openxmlformats.org/officeDocument/2006/relationships/image" Target="../media/image42.jpg"/><Relationship Id="rId1" Type="http://schemas.openxmlformats.org/officeDocument/2006/relationships/slideLayout" Target="../slideLayouts/slideLayout4.xml"/><Relationship Id="rId6" Type="http://schemas.openxmlformats.org/officeDocument/2006/relationships/hyperlink" Target="https://drive.google.com/drive/folders/1Ts_5YOL8JpVpRcaEhqmcTCceLmcBRY3L?usp=sharing" TargetMode="External"/><Relationship Id="rId11" Type="http://schemas.openxmlformats.org/officeDocument/2006/relationships/hyperlink" Target="https://www.eddwebster.com/" TargetMode="External"/><Relationship Id="rId5" Type="http://schemas.openxmlformats.org/officeDocument/2006/relationships/hyperlink" Target="https://github.com/eddwebster/football_analytics" TargetMode="External"/><Relationship Id="rId15" Type="http://schemas.openxmlformats.org/officeDocument/2006/relationships/hyperlink" Target="mailto:edd.j.webster@gmail.com" TargetMode="External"/><Relationship Id="rId10" Type="http://schemas.openxmlformats.org/officeDocument/2006/relationships/hyperlink" Target="https://public.tableau.com/profile/edd.webster#!/" TargetMode="External"/><Relationship Id="rId4" Type="http://schemas.openxmlformats.org/officeDocument/2006/relationships/hyperlink" Target="https://github.com/eddwebster/mcfc_submission"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hyperlink" Target="mailto:edward.webster@cityfootball.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8" Type="http://schemas.openxmlformats.org/officeDocument/2006/relationships/hyperlink" Target="https://docs.google.com/presentation/d/1uT6vT1J_FS10hW3hvWQx9ofqHUq8mT-kUbDRMrrUqH8/edit?usp=sharin" TargetMode="External"/><Relationship Id="rId13" Type="http://schemas.openxmlformats.org/officeDocument/2006/relationships/image" Target="../media/image47.png"/><Relationship Id="rId3" Type="http://schemas.openxmlformats.org/officeDocument/2006/relationships/hyperlink" Target="https://public.tableau.com/profile/edd.webster#!/" TargetMode="External"/><Relationship Id="rId7" Type="http://schemas.openxmlformats.org/officeDocument/2006/relationships/hyperlink" Target="https://public.tableau.com/views/EddWebsterStrataBetChanceAnalysisandDashboards/StrataBetChanceShotMapDashboard?:language=es&amp;:display_count=y&amp;:origin=viz_share_link" TargetMode="External"/><Relationship Id="rId12"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public.tableau.com/views/EddWebsterEFLAnalysisandDashboards/EFLTeamDemographicsDashboard?:language=es&amp;:display_count=y&amp;:origin=viz_share_link" TargetMode="External"/><Relationship Id="rId11" Type="http://schemas.openxmlformats.org/officeDocument/2006/relationships/image" Target="../media/image45.png"/><Relationship Id="rId5" Type="http://schemas.openxmlformats.org/officeDocument/2006/relationships/hyperlink" Target="https://public.tableau.com/views/EddWebsterBig5EuropeanLeagueAnalysisandDashboards/Big5xGShotMapDashboard?:language=es&amp;:display_count=y&amp;:origin=viz_share_link" TargetMode="External"/><Relationship Id="rId10" Type="http://schemas.openxmlformats.org/officeDocument/2006/relationships/hyperlink" Target="https://github.com/eddwebster/football_analytics/tree/master/notebooks" TargetMode="External"/><Relationship Id="rId4" Type="http://schemas.openxmlformats.org/officeDocument/2006/relationships/hyperlink" Target="https://public.tableau.com/views/EddWebsterFAWSLAnalysisandDashboard/WSLxGAnalysisDashboard?:language=es&amp;:display_count=y&amp;:origin=viz_share_link"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eddwebster/fifa-league/blob/master/excel/fifa_20_fantasy_football_league.xlsm" TargetMode="External"/><Relationship Id="rId13" Type="http://schemas.openxmlformats.org/officeDocument/2006/relationships/image" Target="../media/image58.png"/><Relationship Id="rId3" Type="http://schemas.openxmlformats.org/officeDocument/2006/relationships/hyperlink" Target="https://docs.google.com/presentation/d/1qLdXpcO7tYPIojHmDXny3hFAPw1h7q2-FbNCZuq46ls/edit?usp=sharing" TargetMode="External"/><Relationship Id="rId7" Type="http://schemas.openxmlformats.org/officeDocument/2006/relationships/hyperlink" Target="https://nbviewer.jupyter.org/github/eddwebster/fifa-league/blob/master/FIFA%2020%20Fantasy%20Football%20League%20using%20TransferMarkt%20Player%20Valuations.ipynb" TargetMode="External"/><Relationship Id="rId12"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github.com/eddwebster/derby_county_data_task/" TargetMode="External"/><Relationship Id="rId11" Type="http://schemas.openxmlformats.org/officeDocument/2006/relationships/hyperlink" Target="https://github.com/eddwebster/granada1920" TargetMode="External"/><Relationship Id="rId5" Type="http://schemas.openxmlformats.org/officeDocument/2006/relationships/hyperlink" Target="https://github.com/eddwebster/derby_county_data_task/blob/master/notebooks/B)%20Data%20Engineering/Data%20Engineering%20of%2021st%20Club%20and%20TransferMarkt%20Datasets.ipynb" TargetMode="External"/><Relationship Id="rId10" Type="http://schemas.openxmlformats.org/officeDocument/2006/relationships/hyperlink" Target="https://nbviewer.jupyter.org/github/eddwebster/granada1920/blob/master/Granada%202019-20%20Web%20Scraping%20and%20pandas%20-%2012012020.ipynb" TargetMode="External"/><Relationship Id="rId4" Type="http://schemas.openxmlformats.org/officeDocument/2006/relationships/hyperlink" Target="https://public.tableau.com/views/EddWebsterDerbyCountyDataAnalysis/RBDemographicsDashboard?:language=es&amp;:display_count=y&amp;:origin=viz_share_link" TargetMode="External"/><Relationship Id="rId9" Type="http://schemas.openxmlformats.org/officeDocument/2006/relationships/hyperlink" Target="https://github.com/eddwebster/fifa-league" TargetMode="External"/><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XSLKwADXKI" TargetMode="External"/><Relationship Id="rId13" Type="http://schemas.openxmlformats.org/officeDocument/2006/relationships/hyperlink" Target="https://twitter.com/devinpleuler" TargetMode="External"/><Relationship Id="rId18" Type="http://schemas.openxmlformats.org/officeDocument/2006/relationships/hyperlink" Target="https://www.youtube.com/watch?v=yfPC1O_g-I8" TargetMode="External"/><Relationship Id="rId3" Type="http://schemas.openxmlformats.org/officeDocument/2006/relationships/hyperlink" Target="https://github.com/metrica-sports/sample-data" TargetMode="External"/><Relationship Id="rId21" Type="http://schemas.openxmlformats.org/officeDocument/2006/relationships/hyperlink" Target="https://twitter.com/srudd_ok" TargetMode="External"/><Relationship Id="rId7" Type="http://schemas.openxmlformats.org/officeDocument/2006/relationships/hyperlink" Target="https://www.youtube.com/watch?v=5X1cSehLg6s" TargetMode="External"/><Relationship Id="rId12" Type="http://schemas.openxmlformats.org/officeDocument/2006/relationships/hyperlink" Target="https://twitter.com/GregorydSam" TargetMode="External"/><Relationship Id="rId17" Type="http://schemas.openxmlformats.org/officeDocument/2006/relationships/hyperlink" Target="https://eightyfivepoints.blogspot.com/2019/11/using-data-to-analyse-team-formations.html" TargetMode="External"/><Relationship Id="rId2" Type="http://schemas.openxmlformats.org/officeDocument/2006/relationships/notesSlide" Target="../notesSlides/notesSlide32.xml"/><Relationship Id="rId16" Type="http://schemas.openxmlformats.org/officeDocument/2006/relationships/hyperlink" Target="https://static.capabiliaserver.com/frontend/clients/barca/wp_prod/wp-content/uploads/2020/01/56ce723e-barca-conference-paper-laurie-shaw.pdf" TargetMode="External"/><Relationship Id="rId20" Type="http://schemas.openxmlformats.org/officeDocument/2006/relationships/hyperlink" Target="https://www.youtube.com/watch?v=X9PrwPyolyU" TargetMode="External"/><Relationship Id="rId1" Type="http://schemas.openxmlformats.org/officeDocument/2006/relationships/slideLayout" Target="../slideLayouts/slideLayout4.xml"/><Relationship Id="rId6" Type="http://schemas.openxmlformats.org/officeDocument/2006/relationships/hyperlink" Target="https://www.youtube.com/watch?v=VX3T-4lB2o0" TargetMode="External"/><Relationship Id="rId11" Type="http://schemas.openxmlformats.org/officeDocument/2006/relationships/hyperlink" Target="https://www.youtube.com/watch?v=kHTq9cwdkGA" TargetMode="External"/><Relationship Id="rId5" Type="http://schemas.openxmlformats.org/officeDocument/2006/relationships/hyperlink" Target="https://www.youtube.com/watch?v=8TrleFklEsE" TargetMode="External"/><Relationship Id="rId15" Type="http://schemas.openxmlformats.org/officeDocument/2006/relationships/hyperlink" Target="https://www.youtube.com/watch?v=VU4BOu6VfbU" TargetMode="External"/><Relationship Id="rId10" Type="http://schemas.openxmlformats.org/officeDocument/2006/relationships/hyperlink" Target="https://twitter.com/EightyFivePoint" TargetMode="External"/><Relationship Id="rId19" Type="http://schemas.openxmlformats.org/officeDocument/2006/relationships/hyperlink" Target="https://www.springerprofessional.de/en/routine-inspection-a-playbook-for-corner-kicks/18671052" TargetMode="External"/><Relationship Id="rId4" Type="http://schemas.openxmlformats.org/officeDocument/2006/relationships/hyperlink" Target="https://github.com/metrica-sports/sample-data/blob/master/documentation/events-definitions.pdf" TargetMode="External"/><Relationship Id="rId9" Type="http://schemas.openxmlformats.org/officeDocument/2006/relationships/hyperlink" Target="https://github.com/Friends-of-Tracking-Data-FoTD/LaurieOnTracking" TargetMode="External"/><Relationship Id="rId14" Type="http://schemas.openxmlformats.org/officeDocument/2006/relationships/hyperlink" Target="https://www.youtube.com/watch?v=miEWHSTYvX4" TargetMode="External"/><Relationship Id="rId22" Type="http://schemas.openxmlformats.org/officeDocument/2006/relationships/hyperlink" Target="https://www.metacafe.com/watch/7337475/2011_nessis_talk_by_sarah_rudd/"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www.youtube.com/watch?v=bpjLyFyLlXs" TargetMode="External"/><Relationship Id="rId18" Type="http://schemas.openxmlformats.org/officeDocument/2006/relationships/hyperlink" Target="https://www.optasportspro.com/news-analysis/assessing-the-performance-of-%20premier-league-goalscorers/" TargetMode="External"/><Relationship Id="rId26" Type="http://schemas.openxmlformats.org/officeDocument/2006/relationships/hyperlink" Target="https://github.com/CleKraus/soccer_analytics/" TargetMode="External"/><Relationship Id="rId39" Type="http://schemas.openxmlformats.org/officeDocument/2006/relationships/hyperlink" Target="https://twitter.com/EightyFivePoint" TargetMode="External"/><Relationship Id="rId21" Type="http://schemas.openxmlformats.org/officeDocument/2006/relationships/hyperlink" Target="https://differentgame.wordpress.com/2017/04/29/an-xg-model-for-everyone-in-20-minutes-ish/" TargetMode="External"/><Relationship Id="rId34" Type="http://schemas.openxmlformats.org/officeDocument/2006/relationships/hyperlink" Target="https://www.datofutbol.cl/xg-model/" TargetMode="External"/><Relationship Id="rId42" Type="http://schemas.openxmlformats.org/officeDocument/2006/relationships/hyperlink" Target="https://twitter.com/p_robberechts" TargetMode="External"/><Relationship Id="rId47" Type="http://schemas.openxmlformats.org/officeDocument/2006/relationships/hyperlink" Target="https://web.archive.org/web/20200724125157/http:/business-analytic.co.uk/blog/assessing-expected-goals-models-part-2-anatomy-of-a-big-chance/" TargetMode="External"/><Relationship Id="rId7" Type="http://schemas.openxmlformats.org/officeDocument/2006/relationships/hyperlink" Target="https://twitter.com/AFHStewart" TargetMode="External"/><Relationship Id="rId2" Type="http://schemas.openxmlformats.org/officeDocument/2006/relationships/slideLayout" Target="../slideLayouts/slideLayout4.xml"/><Relationship Id="rId16" Type="http://schemas.openxmlformats.org/officeDocument/2006/relationships/hyperlink" Target="https://github.com/Friends-of-Tracking-Data-FoTD/SoccermaticsForPython/blob/master/4LinearRegression.py" TargetMode="External"/><Relationship Id="rId29" Type="http://schemas.openxmlformats.org/officeDocument/2006/relationships/hyperlink" Target="https://twitter.com/numberstorm" TargetMode="External"/><Relationship Id="rId1" Type="http://schemas.openxmlformats.org/officeDocument/2006/relationships/themeOverride" Target="../theme/themeOverride1.xml"/><Relationship Id="rId6" Type="http://schemas.openxmlformats.org/officeDocument/2006/relationships/hyperlink" Target="https://www.youtube.com/watch?v=Xc6IG9-Dt18" TargetMode="External"/><Relationship Id="rId11" Type="http://schemas.openxmlformats.org/officeDocument/2006/relationships/hyperlink" Target="https://www.youtube.com/watch?v=gHIY-MgDh_o" TargetMode="External"/><Relationship Id="rId24" Type="http://schemas.openxmlformats.org/officeDocument/2006/relationships/hyperlink" Target="https://bitbucket.org/scisports/ssda-how-to-expected-goals/src/master/" TargetMode="External"/><Relationship Id="rId32" Type="http://schemas.openxmlformats.org/officeDocument/2006/relationships/hyperlink" Target="https://github.com/andrewsimplebet/expected_goals_deep_dive" TargetMode="External"/><Relationship Id="rId37" Type="http://schemas.openxmlformats.org/officeDocument/2006/relationships/hyperlink" Target="http://www.fantasyfutopia.com/python-for-fantasy-football-introduction-to-machine-learning/" TargetMode="External"/><Relationship Id="rId40" Type="http://schemas.openxmlformats.org/officeDocument/2006/relationships/hyperlink" Target="https://soccermatics.medium.com/should-you-write-about-real-goals-or-expected-goals-a-guide-for-journalists-2cf0c7ec6bb6" TargetMode="External"/><Relationship Id="rId45" Type="http://schemas.openxmlformats.org/officeDocument/2006/relationships/hyperlink" Target="https://web.archive.org/web/20200724125157/http:/business-analytic.co.uk/blog/expected-goals-and-unexpected-goals/" TargetMode="External"/><Relationship Id="rId5" Type="http://schemas.openxmlformats.org/officeDocument/2006/relationships/hyperlink" Target="https://www.youtube.com/watch?v=310_eW0hUqQ" TargetMode="External"/><Relationship Id="rId15" Type="http://schemas.openxmlformats.org/officeDocument/2006/relationships/hyperlink" Target="https://www.youtube.com/watch?v=wHOgINJ5g54" TargetMode="External"/><Relationship Id="rId23" Type="http://schemas.openxmlformats.org/officeDocument/2006/relationships/hyperlink" Target="https://www.scisports.com/tech-how-to-build-your-own-expected-goals-model/" TargetMode="External"/><Relationship Id="rId28" Type="http://schemas.openxmlformats.org/officeDocument/2006/relationships/hyperlink" Target="https://github.com/CleKraus/soccer_analytics/blob/master/notebooks/challenges_with_gradient_boosters.ipynb" TargetMode="External"/><Relationship Id="rId36" Type="http://schemas.openxmlformats.org/officeDocument/2006/relationships/hyperlink" Target="https://twitter.com/tom_whelan" TargetMode="External"/><Relationship Id="rId10" Type="http://schemas.openxmlformats.org/officeDocument/2006/relationships/hyperlink" Target="https://www.youtube.com/watch?v=w7zPZsLGK18" TargetMode="External"/><Relationship Id="rId19" Type="http://schemas.openxmlformats.org/officeDocument/2006/relationships/hyperlink" Target="https://cartilagefreecaptain.sbnation.com/2014/9/11/6131661/premier-league-projections-2014#methoderology" TargetMode="External"/><Relationship Id="rId31" Type="http://schemas.openxmlformats.org/officeDocument/2006/relationships/hyperlink" Target="https://twitter.com/andrew_puopolo" TargetMode="External"/><Relationship Id="rId44" Type="http://schemas.openxmlformats.org/officeDocument/2006/relationships/hyperlink" Target="https://twitter.com/GarryGelade" TargetMode="External"/><Relationship Id="rId4" Type="http://schemas.openxmlformats.org/officeDocument/2006/relationships/hyperlink" Target="https://twitter.com/Soccermatics" TargetMode="External"/><Relationship Id="rId9" Type="http://schemas.openxmlformats.org/officeDocument/2006/relationships/hyperlink" Target="https://twitter.com/oilysailor" TargetMode="External"/><Relationship Id="rId14" Type="http://schemas.openxmlformats.org/officeDocument/2006/relationships/hyperlink" Target="https://github.com/Friends-of-Tracking-Data-FoTD/SoccermaticsForPython/blob/master/3xGModel.py" TargetMode="External"/><Relationship Id="rId22" Type="http://schemas.openxmlformats.org/officeDocument/2006/relationships/hyperlink" Target="https://twitter.com/janvanhaaren" TargetMode="External"/><Relationship Id="rId27" Type="http://schemas.openxmlformats.org/officeDocument/2006/relationships/hyperlink" Target="https://github.com/CleKraus/soccer_analytics/blob/master/notebooks/expected_goal_model_lr.ipynb" TargetMode="External"/><Relationship Id="rId30" Type="http://schemas.openxmlformats.org/officeDocument/2006/relationships/hyperlink" Target="https://github.com/andrewRowlinson/expected-goals-thesis" TargetMode="External"/><Relationship Id="rId35" Type="http://schemas.openxmlformats.org/officeDocument/2006/relationships/hyperlink" Target="https://twitter.com/FantasyFutopia" TargetMode="External"/><Relationship Id="rId43" Type="http://schemas.openxmlformats.org/officeDocument/2006/relationships/hyperlink" Target="https://dtai.cs.kuleuven.be/sports/blog/how-data-availability-affects-the-ability-to-learn-good-xg-models" TargetMode="External"/><Relationship Id="rId48" Type="http://schemas.openxmlformats.org/officeDocument/2006/relationships/hyperlink" Target="https://docs.google.com/document/d/1OY0dxqXIBgncj0UDgb97zOtczC-b6JUknPFWgD77ng4/edit" TargetMode="External"/><Relationship Id="rId8" Type="http://schemas.openxmlformats.org/officeDocument/2006/relationships/hyperlink" Target="https://www.youtube.com/watch?v=zSaeaFcm1SY" TargetMode="External"/><Relationship Id="rId3" Type="http://schemas.openxmlformats.org/officeDocument/2006/relationships/notesSlide" Target="../notesSlides/notesSlide33.xml"/><Relationship Id="rId12" Type="http://schemas.openxmlformats.org/officeDocument/2006/relationships/hyperlink" Target="https://www.youtube.com/watch?v=YJuHC7xXsGA" TargetMode="External"/><Relationship Id="rId17" Type="http://schemas.openxmlformats.org/officeDocument/2006/relationships/hyperlink" Target="https://github.com/Friends-of-Tracking-Data-FoTD/SoccermaticsForPython/blob/master/5xGModelFit.py" TargetMode="External"/><Relationship Id="rId25" Type="http://schemas.openxmlformats.org/officeDocument/2006/relationships/hyperlink" Target="https://twitter.com/CleKraus" TargetMode="External"/><Relationship Id="rId33" Type="http://schemas.openxmlformats.org/officeDocument/2006/relationships/hyperlink" Target="https://twitter.com/DatoFutbol_cl" TargetMode="External"/><Relationship Id="rId38" Type="http://schemas.openxmlformats.org/officeDocument/2006/relationships/hyperlink" Target="https://fbref.com/en/expected-goals-model-explained/" TargetMode="External"/><Relationship Id="rId46" Type="http://schemas.openxmlformats.org/officeDocument/2006/relationships/hyperlink" Target="https://web.archive.org/web/20200724125157/http:/business-analytic.co.uk/blog/evaluating-expected-goals-models/" TargetMode="External"/><Relationship Id="rId20" Type="http://schemas.openxmlformats.org/officeDocument/2006/relationships/hyperlink" Target="https://twitter.com/footballfactman" TargetMode="External"/><Relationship Id="rId41" Type="http://schemas.openxmlformats.org/officeDocument/2006/relationships/hyperlink" Target="https://twitter.com/jessejdavis1"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bvoOOYMQkac" TargetMode="External"/><Relationship Id="rId13" Type="http://schemas.openxmlformats.org/officeDocument/2006/relationships/hyperlink" Target="https://twitter.com/numberstorm" TargetMode="External"/><Relationship Id="rId18" Type="http://schemas.openxmlformats.org/officeDocument/2006/relationships/hyperlink" Target="https://github.com/Friends-of-Tracking-Data-FoTD/LaurieOnTracking" TargetMode="External"/><Relationship Id="rId26" Type="http://schemas.openxmlformats.org/officeDocument/2006/relationships/hyperlink" Target="https://www.youtube.com/playlist?list=PL38nJNjpNpH9OSeTgnnVeKkzHsQUJDb70" TargetMode="External"/><Relationship Id="rId3" Type="http://schemas.openxmlformats.org/officeDocument/2006/relationships/hyperlink" Target="https://twitter.com/petermckeever" TargetMode="External"/><Relationship Id="rId21" Type="http://schemas.openxmlformats.org/officeDocument/2006/relationships/hyperlink" Target="https://github.com/metrica-sports/sample-data/blob/master/documentation/events-definitions.pdf" TargetMode="External"/><Relationship Id="rId7" Type="http://schemas.openxmlformats.org/officeDocument/2006/relationships/hyperlink" Target="https://twitter.com/mckayjohns" TargetMode="External"/><Relationship Id="rId12" Type="http://schemas.openxmlformats.org/officeDocument/2006/relationships/hyperlink" Target="https://scikit-learn.org/stable/modules/generated/sklearn.ensemble.RandomForestClassifier.html?highlight=random%20forest#sklearn.ensemble.RandomForestClassifier" TargetMode="External"/><Relationship Id="rId17" Type="http://schemas.openxmlformats.org/officeDocument/2006/relationships/hyperlink" Target="https://twitter.com/EightyFivePoint" TargetMode="External"/><Relationship Id="rId25" Type="http://schemas.openxmlformats.org/officeDocument/2006/relationships/hyperlink" Target="https://github.com/eddwebster/football_analytics" TargetMode="External"/><Relationship Id="rId2" Type="http://schemas.openxmlformats.org/officeDocument/2006/relationships/notesSlide" Target="../notesSlides/notesSlide34.xml"/><Relationship Id="rId16" Type="http://schemas.openxmlformats.org/officeDocument/2006/relationships/hyperlink" Target="https://github.com/Friends-of-Tracking-Data-FoTD/SoccermaticsForPython" TargetMode="External"/><Relationship Id="rId20" Type="http://schemas.openxmlformats.org/officeDocument/2006/relationships/hyperlink" Target="https://twitter.com/DavidSally6" TargetMode="External"/><Relationship Id="rId1" Type="http://schemas.openxmlformats.org/officeDocument/2006/relationships/slideLayout" Target="../slideLayouts/slideLayout4.xml"/><Relationship Id="rId6" Type="http://schemas.openxmlformats.org/officeDocument/2006/relationships/hyperlink" Target="https://experimental361.com/explanations/match-timelines/" TargetMode="External"/><Relationship Id="rId11" Type="http://schemas.openxmlformats.org/officeDocument/2006/relationships/hyperlink" Target="https://scikit-learn.org/stable/modules/generated/sklearn.tree.DecisionTreeClassifier.html" TargetMode="External"/><Relationship Id="rId24" Type="http://schemas.openxmlformats.org/officeDocument/2006/relationships/hyperlink" Target="https://scikit-learn.org/stable/" TargetMode="External"/><Relationship Id="rId5" Type="http://schemas.openxmlformats.org/officeDocument/2006/relationships/hyperlink" Target="https://twitter.com/experimental361" TargetMode="External"/><Relationship Id="rId15" Type="http://schemas.openxmlformats.org/officeDocument/2006/relationships/hyperlink" Target="https://twitter.com/Soccermatics" TargetMode="External"/><Relationship Id="rId23" Type="http://schemas.openxmlformats.org/officeDocument/2006/relationships/hyperlink" Target="https://matplotlib.org/" TargetMode="External"/><Relationship Id="rId28" Type="http://schemas.openxmlformats.org/officeDocument/2006/relationships/hyperlink" Target="https://www.youtube.com/playlist?list=PL38nJNjpNpH-UX0YVNu7oN5gAWQc2hq8F" TargetMode="External"/><Relationship Id="rId10" Type="http://schemas.openxmlformats.org/officeDocument/2006/relationships/hyperlink" Target="https://scikit-learn.org/stable/modules/generated/sklearn.linear_model.LogisticRegression.html" TargetMode="External"/><Relationship Id="rId19" Type="http://schemas.openxmlformats.org/officeDocument/2006/relationships/hyperlink" Target="https://twitter.com/soccerquant" TargetMode="External"/><Relationship Id="rId4" Type="http://schemas.openxmlformats.org/officeDocument/2006/relationships/hyperlink" Target="http://petermckeever.com/2020/10/how-to-draw-a-football-pitch/" TargetMode="External"/><Relationship Id="rId9" Type="http://schemas.openxmlformats.org/officeDocument/2006/relationships/hyperlink" Target="https://en.wikipedia.org/wiki/Football_pitch" TargetMode="External"/><Relationship Id="rId14" Type="http://schemas.openxmlformats.org/officeDocument/2006/relationships/hyperlink" Target="https://github.com/andrewRowlinson/mplsoccer" TargetMode="External"/><Relationship Id="rId22" Type="http://schemas.openxmlformats.org/officeDocument/2006/relationships/hyperlink" Target="https://pandas.pydata.org/" TargetMode="External"/><Relationship Id="rId27" Type="http://schemas.openxmlformats.org/officeDocument/2006/relationships/hyperlink" Target="https://www.youtube.com/playlist?list=PL38nJNjpNpH_VPRZJrkaPZOJfyuIaZHU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pjLyFyLlXs"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tree/master/notebook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github.com/eddwebster/mcfc_submission/tree/main/video/fig/metrica-sports" TargetMode="External"/><Relationship Id="rId7" Type="http://schemas.openxmlformats.org/officeDocument/2006/relationships/image" Target="../media/image29.png"/><Relationship Id="rId12"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hyperlink" Target="https://github.com/metrica-sports/sample-data" TargetMode="External"/><Relationship Id="rId10" Type="http://schemas.openxmlformats.org/officeDocument/2006/relationships/image" Target="../media/image61.png"/><Relationship Id="rId4" Type="http://schemas.openxmlformats.org/officeDocument/2006/relationships/hyperlink" Target="https://nbviewer.jupyter.org/github/eddwebster/mcfc_submission/blob/main/notebooks/metrica-sports/Metrica%20Sports.ipynb" TargetMode="External"/><Relationship Id="rId9"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2202_198.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2.gif"/></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53049_823.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3.gif"/></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73983_1118.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4.gif"/></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15009_1671.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5.gif"/></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21027_1723.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6.gif"/></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63362_962.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7.gif"/></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98880_1479.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8.gif"/></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7"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en.wikipedia.org/wiki/Sigmoid_function" TargetMode="External"/><Relationship Id="rId4" Type="http://schemas.openxmlformats.org/officeDocument/2006/relationships/hyperlink" Target="https://en.wikipedia.org/wiki/Logistic_regress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mcfc_submission/tree/master/notebooks/"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Random_forest" TargetMode="External"/><Relationship Id="rId7"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xgboost.readthedocs.io/en/latest/" TargetMode="External"/><Relationship Id="rId5" Type="http://schemas.openxmlformats.org/officeDocument/2006/relationships/hyperlink" Target="https://en.wikipedia.org/wiki/XGBoost" TargetMode="External"/><Relationship Id="rId4" Type="http://schemas.openxmlformats.org/officeDocument/2006/relationships/hyperlink" Target="https://en.wikipedia.org/wiki/Decision_tre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hyperlink" Target="https://shap.readthedocs.io/en/latest/index.html"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xgboost.readthedocs.io/en/latest/"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hyperlink" Target="https://shap.readthedocs.io/en/latest/index.html" TargetMode="Externa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cikit-learn.org/stable/modules/model_evaluation.html"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scikit-learn.org/stable/modules/model_evaluation.html" TargetMode="External"/><Relationship Id="rId4" Type="http://schemas.openxmlformats.org/officeDocument/2006/relationships/hyperlink" Target="https://www.kaggle.com/dansbecker/what-is-log-los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image" Target="../media/image74.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https://cartilagefreecaptain.sbnation.com/2014/9/11/6131661/premier-league-projections-2014#methoderology"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2)%20Gradient%20Boosted%20Chance%20Quality%20Model%20from%20Shots%20Data.ipynb" TargetMode="External"/><Relationship Id="rId3" Type="http://schemas.openxmlformats.org/officeDocument/2006/relationships/hyperlink" Target="https://scikit-learn.org/stable/modules/generated/sklearn.ensemble.RandomForestClassifier.html?highlight=random%20forest#sklearn.ensemble.RandomForestClassifier" TargetMode="External"/><Relationship Id="rId7" Type="http://schemas.openxmlformats.org/officeDocument/2006/relationships/hyperlink" Target="https://xgboost.readthedocs.io/en/latest/"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5" Type="http://schemas.openxmlformats.org/officeDocument/2006/relationships/hyperlink" Target="https://scikit-learn.org/" TargetMode="External"/><Relationship Id="rId4" Type="http://schemas.openxmlformats.org/officeDocument/2006/relationships/hyperlink" Target="https://github.com/slundberg/shap"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hyperlink" Target="https://statsbomb.com/2021/02/statsbomb-360-and-evolve/" TargetMode="External"/><Relationship Id="rId3" Type="http://schemas.openxmlformats.org/officeDocument/2006/relationships/hyperlink" Target="https://twitter.com/JaviOnData" TargetMode="External"/><Relationship Id="rId7" Type="http://schemas.openxmlformats.org/officeDocument/2006/relationships/hyperlink" Target="https://www.youtube.com/watch?v=miEWHSTYvX4"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hyperlink" Target="https://twitter.com/devinpleuler" TargetMode="External"/><Relationship Id="rId11" Type="http://schemas.openxmlformats.org/officeDocument/2006/relationships/hyperlink" Target="https://github.com/TomDecroos/atomic-spadl" TargetMode="External"/><Relationship Id="rId5" Type="http://schemas.openxmlformats.org/officeDocument/2006/relationships/hyperlink" Target="https://twitter.com/GregorydSam" TargetMode="External"/><Relationship Id="rId10" Type="http://schemas.openxmlformats.org/officeDocument/2006/relationships/hyperlink" Target="https://github.com/Torvaney/ggsoccer" TargetMode="External"/><Relationship Id="rId4" Type="http://schemas.openxmlformats.org/officeDocument/2006/relationships/hyperlink" Target="https://twitter.com/LukeBornn" TargetMode="External"/><Relationship Id="rId9" Type="http://schemas.openxmlformats.org/officeDocument/2006/relationships/hyperlink" Target="https://github.com/ML-KULeuven/socceractio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twitter.com/GregorydSam"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hyperlink" Target="https://www.youtube.com/watch?v=miEWHSTYvX4" TargetMode="External"/><Relationship Id="rId4" Type="http://schemas.openxmlformats.org/officeDocument/2006/relationships/hyperlink" Target="https://twitter.com/devinpleul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Soccermatics" TargetMode="External"/><Relationship Id="rId13" Type="http://schemas.openxmlformats.org/officeDocument/2006/relationships/hyperlink" Target="https://twitter.com/soccerquant" TargetMode="External"/><Relationship Id="rId3" Type="http://schemas.openxmlformats.org/officeDocument/2006/relationships/hyperlink" Target="https://en.wikipedia.org/wiki/Expected_goals" TargetMode="External"/><Relationship Id="rId7" Type="http://schemas.openxmlformats.org/officeDocument/2006/relationships/hyperlink" Target="http://eightyfivepoints.blogspot.com/2017/09/bodies-on-line-quantifying-how.html" TargetMode="External"/><Relationship Id="rId12" Type="http://schemas.openxmlformats.org/officeDocument/2006/relationships/hyperlink" Target="https://www.youtube.com/watch?v=w0LX-2UgyXU" TargetMode="External"/><Relationship Id="rId17" Type="http://schemas.openxmlformats.org/officeDocument/2006/relationships/image" Target="../media/image15.png"/><Relationship Id="rId2" Type="http://schemas.openxmlformats.org/officeDocument/2006/relationships/notesSlide" Target="../notesSlides/notesSlide6.xml"/><Relationship Id="rId16"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twitter.com/EightyFivePoint" TargetMode="External"/><Relationship Id="rId11" Type="http://schemas.openxmlformats.org/officeDocument/2006/relationships/hyperlink" Target="https://twitter.com/JanVanHaaren" TargetMode="External"/><Relationship Id="rId5" Type="http://schemas.openxmlformats.org/officeDocument/2006/relationships/hyperlink" Target="https://www.optasports.com/" TargetMode="External"/><Relationship Id="rId15" Type="http://schemas.openxmlformats.org/officeDocument/2006/relationships/hyperlink" Target="https://github.com/eddwebster/mcfc_submission/blob/main/notebooks/chance_quality_modelling/Creating%20a%20Chance%20Quality%20Model%20from%20Shots%20Data.ipynb" TargetMode="External"/><Relationship Id="rId10" Type="http://schemas.openxmlformats.org/officeDocument/2006/relationships/hyperlink" Target="https://twitter.com/LotteBransen" TargetMode="External"/><Relationship Id="rId4" Type="http://schemas.openxmlformats.org/officeDocument/2006/relationships/hyperlink" Target="https://twitter.com/aSamGreen" TargetMode="External"/><Relationship Id="rId9" Type="http://schemas.openxmlformats.org/officeDocument/2006/relationships/hyperlink" Target="https://www.youtube.com/watch?v=bpjLyFyLlXs" TargetMode="External"/><Relationship Id="rId14" Type="http://schemas.openxmlformats.org/officeDocument/2006/relationships/hyperlink" Target="https://twitter.com/DavidSally6"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github.com/eddwebster/mcfc_submission/blob/main/documentation/shots/ShotData.t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10" name="Rectangle 9"/>
          <p:cNvSpPr/>
          <p:nvPr/>
        </p:nvSpPr>
        <p:spPr>
          <a:xfrm>
            <a:off x="4843604" y="3984798"/>
            <a:ext cx="7348396" cy="1962076"/>
          </a:xfrm>
          <a:prstGeom prst="rect">
            <a:avLst/>
          </a:prstGeom>
        </p:spPr>
        <p:txBody>
          <a:bodyPr wrap="square">
            <a:spAutoFit/>
          </a:bodyPr>
          <a:lstStyle/>
          <a:p>
            <a:pPr defTabSz="914377">
              <a:defRPr/>
            </a:pPr>
            <a:r>
              <a:rPr lang="en-GB" sz="3800" b="1" dirty="0">
                <a:solidFill>
                  <a:schemeClr val="bg1"/>
                </a:solidFill>
                <a:latin typeface="Helvetica" pitchFamily="2" charset="0"/>
                <a:ea typeface="HEITI SC MEDIUM" pitchFamily="2" charset="-128"/>
                <a:cs typeface="Arial" panose="020B0604020202020204" pitchFamily="34" charset="0"/>
              </a:rPr>
              <a:t>Junior Data Science Challenge</a:t>
            </a:r>
          </a:p>
          <a:p>
            <a:pPr defTabSz="914377">
              <a:defRPr/>
            </a:pPr>
            <a:r>
              <a:rPr lang="en-GB" sz="3000" b="1" dirty="0">
                <a:solidFill>
                  <a:schemeClr val="bg1"/>
                </a:solidFill>
                <a:latin typeface="Helvetica" pitchFamily="2" charset="0"/>
                <a:ea typeface="HEITI SC MEDIUM" pitchFamily="2" charset="-128"/>
                <a:cs typeface="Arial" panose="020B0604020202020204" pitchFamily="34" charset="0"/>
              </a:rPr>
              <a:t>Edward Webster</a:t>
            </a:r>
          </a:p>
          <a:p>
            <a:pPr defTabSz="914377">
              <a:defRPr/>
            </a:pPr>
            <a:r>
              <a:rPr lang="en-GB" sz="2500" b="1" dirty="0">
                <a:solidFill>
                  <a:schemeClr val="bg1"/>
                </a:solidFill>
                <a:latin typeface="Helvetica" pitchFamily="2" charset="0"/>
                <a:ea typeface="HEITI SC MEDIUM" pitchFamily="2" charset="-128"/>
                <a:cs typeface="Arial" panose="020B0604020202020204" pitchFamily="34" charset="0"/>
              </a:rPr>
              <a:t>April 2021</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Slides: </a:t>
            </a:r>
            <a:r>
              <a:rPr lang="en-GB" sz="950" dirty="0">
                <a:solidFill>
                  <a:schemeClr val="bg1"/>
                </a:solidFill>
                <a:latin typeface="Helvetica" pitchFamily="2" charset="0"/>
                <a:ea typeface="Heiti SC Medium" pitchFamily="2" charset="-128"/>
                <a:cs typeface="Arial" panose="020B0604020202020204" pitchFamily="34" charset="0"/>
                <a:hlinkClick r:id="rId5">
                  <a:extLst>
                    <a:ext uri="{A12FA001-AC4F-418D-AE19-62706E023703}">
                      <ahyp:hlinkClr xmlns:ahyp="http://schemas.microsoft.com/office/drawing/2018/hyperlinkcolor" val="tx"/>
                    </a:ext>
                  </a:extLst>
                </a:hlinkClick>
              </a:rPr>
              <a:t>https://docs.google.com/presentation/d/116D0U_ue2sv6hgLBgHniI228cRhph0qfMuOFA4uuxhs/edit?usp=sharing</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Code: </a:t>
            </a:r>
            <a:r>
              <a:rPr lang="en-GB" sz="950" dirty="0">
                <a:solidFill>
                  <a:schemeClr val="bg1"/>
                </a:solidFill>
                <a:latin typeface="Helvetica" pitchFamily="2" charset="0"/>
                <a:ea typeface="Heiti SC Medium" pitchFamily="2" charset="-128"/>
                <a:cs typeface="Arial" panose="020B0604020202020204" pitchFamily="34" charset="0"/>
                <a:hlinkClick r:id="rId6">
                  <a:extLst>
                    <a:ext uri="{A12FA001-AC4F-418D-AE19-62706E023703}">
                      <ahyp:hlinkClr xmlns:ahyp="http://schemas.microsoft.com/office/drawing/2018/hyperlinkcolor" val="tx"/>
                    </a:ext>
                  </a:extLst>
                </a:hlinkClick>
              </a:rPr>
              <a:t>https://github.com/eddwebster/mcfc_submission</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Full pack including all attachments: </a:t>
            </a:r>
            <a:r>
              <a:rPr lang="en-GB" sz="950" dirty="0">
                <a:solidFill>
                  <a:schemeClr val="bg1"/>
                </a:solidFill>
                <a:latin typeface="Helvetica" pitchFamily="2" charset="0"/>
                <a:hlinkClick r:id="rId7">
                  <a:extLst>
                    <a:ext uri="{A12FA001-AC4F-418D-AE19-62706E023703}">
                      <ahyp:hlinkClr xmlns:ahyp="http://schemas.microsoft.com/office/drawing/2018/hyperlinkcolor" val="tx"/>
                    </a:ext>
                  </a:extLst>
                </a:hlinkClick>
              </a:rPr>
              <a:t>https://drive.google.com/drive/folders/1Ts_5YOL8JpVpRcaEhqmcTCceLmcBRY3L?usp=sharing</a:t>
            </a:r>
            <a:r>
              <a:rPr lang="en-GB" sz="950" dirty="0">
                <a:solidFill>
                  <a:schemeClr val="bg1"/>
                </a:solidFill>
                <a:latin typeface="Helvetica" pitchFamily="2" charset="0"/>
              </a:rPr>
              <a:t> </a:t>
            </a:r>
          </a:p>
        </p:txBody>
      </p:sp>
      <p:sp>
        <p:nvSpPr>
          <p:cNvPr id="3" name="Rectangle 2">
            <a:extLst>
              <a:ext uri="{FF2B5EF4-FFF2-40B4-BE49-F238E27FC236}">
                <a16:creationId xmlns:a16="http://schemas.microsoft.com/office/drawing/2014/main" id="{A84B10EB-5145-DA46-8367-7FD3CFD41C6F}"/>
              </a:ext>
            </a:extLst>
          </p:cNvPr>
          <p:cNvSpPr/>
          <p:nvPr/>
        </p:nvSpPr>
        <p:spPr>
          <a:xfrm>
            <a:off x="4965700" y="265449"/>
            <a:ext cx="6939104" cy="3719349"/>
          </a:xfrm>
          <a:prstGeom prst="rect">
            <a:avLst/>
          </a:prstGeom>
          <a:solidFill>
            <a:schemeClr val="tx1">
              <a:lumMod val="20000"/>
              <a:lumOff val="8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b="1" dirty="0">
                <a:solidFill>
                  <a:schemeClr val="tx2"/>
                </a:solidFill>
                <a:latin typeface="Arial" panose="020B0604020202020204" pitchFamily="34" charset="0"/>
                <a:cs typeface="Arial" panose="020B0604020202020204" pitchFamily="34" charset="0"/>
              </a:rPr>
              <a:t>Notes of revised deck:</a:t>
            </a:r>
          </a:p>
          <a:p>
            <a:r>
              <a:rPr lang="en-GB" sz="1400" dirty="0">
                <a:solidFill>
                  <a:schemeClr val="tx2"/>
                </a:solidFill>
                <a:latin typeface="Arial" panose="020B0604020202020204" pitchFamily="34" charset="0"/>
                <a:cs typeface="Arial" panose="020B0604020202020204" pitchFamily="34" charset="0"/>
              </a:rPr>
              <a:t>This is a revised deck created after the initial Data Challenge submission, which now includes a second Chance Quality Model created using XGBoost (see slide 25), building on the work created in the initial submission that used only a Logistic Regression model.</a:t>
            </a:r>
          </a:p>
          <a:p>
            <a:endParaRPr lang="en-GB" sz="1400" dirty="0">
              <a:solidFill>
                <a:schemeClr val="tx2"/>
              </a:solidFill>
              <a:latin typeface="Arial" panose="020B0604020202020204" pitchFamily="34" charset="0"/>
              <a:ea typeface="Heiti SC Medium" pitchFamily="2" charset="-128"/>
              <a:cs typeface="Arial" panose="020B0604020202020204" pitchFamily="34" charset="0"/>
            </a:endParaRPr>
          </a:p>
          <a:p>
            <a:r>
              <a:rPr lang="en-GB" sz="1400" dirty="0">
                <a:solidFill>
                  <a:schemeClr val="tx2"/>
                </a:solidFill>
                <a:latin typeface="Arial" panose="020B0604020202020204" pitchFamily="34" charset="0"/>
                <a:ea typeface="Heiti SC Medium" pitchFamily="2" charset="-128"/>
                <a:cs typeface="Arial" panose="020B0604020202020204" pitchFamily="34" charset="0"/>
              </a:rPr>
              <a:t>For more information about this secondary model, for which has been created in a separate notebook to the Logistic Regression model, see the following notebook in GitHub [</a:t>
            </a:r>
            <a:r>
              <a:rPr lang="en-GB" sz="1400" dirty="0">
                <a:solidFill>
                  <a:schemeClr val="tx2"/>
                </a:solidFill>
                <a:latin typeface="Arial" panose="020B0604020202020204" pitchFamily="34" charset="0"/>
                <a:ea typeface="Heiti SC Medium" pitchFamily="2" charset="-128"/>
                <a:cs typeface="Arial" panose="020B0604020202020204" pitchFamily="34" charset="0"/>
                <a:hlinkClick r:id="rId8"/>
              </a:rPr>
              <a:t>link</a:t>
            </a:r>
            <a:r>
              <a:rPr lang="en-GB" sz="1400" dirty="0">
                <a:solidFill>
                  <a:schemeClr val="tx2"/>
                </a:solidFill>
                <a:latin typeface="Arial" panose="020B0604020202020204" pitchFamily="34" charset="0"/>
                <a:ea typeface="Heiti SC Medium" pitchFamily="2" charset="-128"/>
                <a:cs typeface="Arial" panose="020B0604020202020204" pitchFamily="34" charset="0"/>
              </a:rPr>
              <a:t>].</a:t>
            </a:r>
          </a:p>
          <a:p>
            <a:endParaRPr lang="en-GB" sz="1400" dirty="0">
              <a:solidFill>
                <a:schemeClr val="tx2"/>
              </a:solidFill>
              <a:latin typeface="Arial" panose="020B0604020202020204" pitchFamily="34" charset="0"/>
              <a:ea typeface="Heiti SC Medium" pitchFamily="2" charset="-128"/>
              <a:cs typeface="Arial" panose="020B0604020202020204" pitchFamily="34" charset="0"/>
            </a:endParaRPr>
          </a:p>
          <a:p>
            <a:r>
              <a:rPr lang="en-GB" sz="1400" dirty="0">
                <a:solidFill>
                  <a:schemeClr val="tx2"/>
                </a:solidFill>
                <a:latin typeface="Arial" panose="020B0604020202020204" pitchFamily="34" charset="0"/>
                <a:ea typeface="Heiti SC Medium" pitchFamily="2" charset="-128"/>
                <a:cs typeface="Arial" panose="020B0604020202020204" pitchFamily="34" charset="0"/>
              </a:rPr>
              <a:t>Additional slides regarding the technical details of Logistic Regression and XGBoost, their strengths and weaknesses, metric selection and model calibration, as well a detailed slides of each key shot, can now be found in an extended appendix, aimed to answer any outstanding questions that there may be not bee address in the initial challenge submission.</a:t>
            </a:r>
          </a:p>
          <a:p>
            <a:endParaRPr lang="en-GB" sz="1400" dirty="0">
              <a:solidFill>
                <a:schemeClr val="tx2"/>
              </a:solidFill>
              <a:latin typeface="Arial" panose="020B0604020202020204" pitchFamily="34" charset="0"/>
              <a:ea typeface="Heiti SC Medium" pitchFamily="2" charset="-128"/>
              <a:cs typeface="Arial" panose="020B0604020202020204" pitchFamily="34" charset="0"/>
            </a:endParaRPr>
          </a:p>
          <a:p>
            <a:r>
              <a:rPr lang="en-GB" sz="1400" dirty="0">
                <a:solidFill>
                  <a:schemeClr val="tx2"/>
                </a:solidFill>
                <a:latin typeface="Arial" panose="020B0604020202020204" pitchFamily="34" charset="0"/>
                <a:ea typeface="Heiti SC Medium" pitchFamily="2" charset="-128"/>
                <a:cs typeface="Arial" panose="020B0604020202020204" pitchFamily="34" charset="0"/>
              </a:rPr>
              <a:t>New slides since initial submission have a orange diamond in the top-right corner - </a:t>
            </a:r>
          </a:p>
        </p:txBody>
      </p:sp>
      <p:sp>
        <p:nvSpPr>
          <p:cNvPr id="5" name="Diamond 4">
            <a:extLst>
              <a:ext uri="{FF2B5EF4-FFF2-40B4-BE49-F238E27FC236}">
                <a16:creationId xmlns:a16="http://schemas.microsoft.com/office/drawing/2014/main" id="{1ABDD776-1127-A54E-8F52-05A860789DCB}"/>
              </a:ext>
            </a:extLst>
          </p:cNvPr>
          <p:cNvSpPr/>
          <p:nvPr/>
        </p:nvSpPr>
        <p:spPr>
          <a:xfrm>
            <a:off x="11515392" y="3663339"/>
            <a:ext cx="188671" cy="308759"/>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159396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8090808" cy="4229703"/>
          </a:xfrm>
        </p:spPr>
        <p:txBody>
          <a:bodyPr lIns="0" tIns="0" rIns="0" bIns="0" anchor="t">
            <a:noAutofit/>
          </a:bodyPr>
          <a:lstStyle/>
          <a:p>
            <a:pPr marL="0" indent="0">
              <a:buNone/>
            </a:pPr>
            <a:r>
              <a:rPr lang="en-GB" sz="1070" b="1" dirty="0">
                <a:solidFill>
                  <a:srgbClr val="0D0D0D"/>
                </a:solidFill>
              </a:rPr>
              <a:t>Pitch dimension conversion</a:t>
            </a:r>
          </a:p>
          <a:p>
            <a:r>
              <a:rPr lang="en-GB" sz="1070" dirty="0">
                <a:solidFill>
                  <a:srgbClr val="0D0D0D"/>
                </a:solidFill>
              </a:rPr>
              <a:t>The x-coordinate measures perpendicular distance from the goal line while the y-coordinate measures perpendicular distance from the line that joins the centre spot and the centre of the goal. The full dimensions of the pitch are not confirmed in the documentation but for this analysis, they have been assumed to be 106 meters by 67.84 meters (Fig. A). The min and max of the y coordinates are -33.92 and +33.92 respectively (y = 67.84) and the x coordinates have been assumed be the length of a standard pitch [</a:t>
            </a:r>
            <a:r>
              <a:rPr lang="en-GB" sz="1070" dirty="0">
                <a:solidFill>
                  <a:srgbClr val="00275E"/>
                </a:solidFill>
                <a:hlinkClick r:id="rId3">
                  <a:extLst>
                    <a:ext uri="{A12FA001-AC4F-418D-AE19-62706E023703}">
                      <ahyp:hlinkClr xmlns:ahyp="http://schemas.microsoft.com/office/drawing/2018/hyperlinkcolor" val="tx"/>
                    </a:ext>
                  </a:extLst>
                </a:hlinkClick>
              </a:rPr>
              <a:t>link</a:t>
            </a:r>
            <a:r>
              <a:rPr lang="en-GB" sz="1070" dirty="0">
                <a:solidFill>
                  <a:srgbClr val="0D0D0D"/>
                </a:solidFill>
              </a:rPr>
              <a:t>], with the penalty spot at  (10.97, 0) meters.</a:t>
            </a:r>
          </a:p>
          <a:p>
            <a:r>
              <a:rPr lang="en-GB" sz="1070" dirty="0">
                <a:solidFill>
                  <a:srgbClr val="0D0D0D"/>
                </a:solidFill>
              </a:rPr>
              <a:t>The coordinate system was standardised to match those as used by Laurie Shaw when working with the Metrica Sports data, for simplicity in the following stages (Fig. B). See Laurie’s GitHub repository for code [</a:t>
            </a:r>
            <a:r>
              <a:rPr lang="en-GB" sz="1070" dirty="0">
                <a:solidFill>
                  <a:srgbClr val="00275E"/>
                </a:solidFill>
                <a:hlinkClick r:id="rId3">
                  <a:extLst>
                    <a:ext uri="{A12FA001-AC4F-418D-AE19-62706E023703}">
                      <ahyp:hlinkClr xmlns:ahyp="http://schemas.microsoft.com/office/drawing/2018/hyperlinkcolor" val="tx"/>
                    </a:ext>
                  </a:extLst>
                </a:hlinkClick>
              </a:rPr>
              <a:t>link</a:t>
            </a:r>
            <a:r>
              <a:rPr lang="en-GB" sz="1070" dirty="0">
                <a:solidFill>
                  <a:srgbClr val="0D0D0D"/>
                </a:solidFill>
              </a:rPr>
              <a:t>].</a:t>
            </a:r>
          </a:p>
          <a:p>
            <a:endParaRPr lang="en-GB" sz="1070" dirty="0">
              <a:solidFill>
                <a:srgbClr val="0D0D0D"/>
              </a:solidFill>
            </a:endParaRPr>
          </a:p>
          <a:p>
            <a:pPr marL="0" indent="0">
              <a:buNone/>
            </a:pPr>
            <a:r>
              <a:rPr lang="en-GB" sz="1070" b="1" dirty="0">
                <a:solidFill>
                  <a:srgbClr val="0D0D0D"/>
                </a:solidFill>
              </a:rPr>
              <a:t>Data cleaning</a:t>
            </a:r>
          </a:p>
          <a:p>
            <a:r>
              <a:rPr lang="en-GB" sz="1070" dirty="0">
                <a:solidFill>
                  <a:srgbClr val="0D0D0D"/>
                </a:solidFill>
              </a:rPr>
              <a:t>Dataset relatively clean but certain attributes required some attention to detail before modelling.</a:t>
            </a:r>
          </a:p>
          <a:p>
            <a:r>
              <a:rPr lang="en-GB" sz="1070" dirty="0">
                <a:solidFill>
                  <a:srgbClr val="0D0D0D"/>
                </a:solidFill>
              </a:rPr>
              <a:t>NULL values for ‘</a:t>
            </a:r>
            <a:r>
              <a:rPr lang="en-GB" sz="1070" dirty="0" err="1">
                <a:solidFill>
                  <a:srgbClr val="0D0D0D"/>
                </a:solidFill>
              </a:rPr>
              <a:t>Interference_on_Shooter</a:t>
            </a:r>
            <a:r>
              <a:rPr lang="en-GB" sz="1070" dirty="0">
                <a:solidFill>
                  <a:srgbClr val="0D0D0D"/>
                </a:solidFill>
              </a:rPr>
              <a:t> replaced with ‘Unknown’ string.</a:t>
            </a:r>
          </a:p>
          <a:p>
            <a:r>
              <a:rPr lang="en-GB" sz="1070" dirty="0">
                <a:solidFill>
                  <a:srgbClr val="0D0D0D"/>
                </a:solidFill>
              </a:rPr>
              <a:t>Values in the ‘</a:t>
            </a:r>
            <a:r>
              <a:rPr lang="en-GB" sz="1070" dirty="0" err="1">
                <a:solidFill>
                  <a:srgbClr val="0D0D0D"/>
                </a:solidFill>
              </a:rPr>
              <a:t>play_type</a:t>
            </a:r>
            <a:r>
              <a:rPr lang="en-GB" sz="1070" dirty="0">
                <a:solidFill>
                  <a:srgbClr val="0D0D0D"/>
                </a:solidFill>
              </a:rPr>
              <a:t>’ column tidied including ‘Direct Corner’ and ‘Direct corner’.</a:t>
            </a:r>
          </a:p>
          <a:p>
            <a:r>
              <a:rPr lang="en-GB" sz="1070" dirty="0">
                <a:solidFill>
                  <a:srgbClr val="0D0D0D"/>
                </a:solidFill>
              </a:rPr>
              <a:t>43 own-goals removed from the dataset.</a:t>
            </a:r>
          </a:p>
          <a:p>
            <a:r>
              <a:rPr lang="en-GB" sz="1070" dirty="0">
                <a:solidFill>
                  <a:srgbClr val="0D0D0D"/>
                </a:solidFill>
              </a:rPr>
              <a:t>Attribute created for ‘</a:t>
            </a:r>
            <a:r>
              <a:rPr lang="en-GB" sz="1070" dirty="0" err="1">
                <a:solidFill>
                  <a:srgbClr val="0D0D0D"/>
                </a:solidFill>
              </a:rPr>
              <a:t>isGoal</a:t>
            </a:r>
            <a:r>
              <a:rPr lang="en-GB" sz="1070" dirty="0">
                <a:solidFill>
                  <a:srgbClr val="0D0D0D"/>
                </a:solidFill>
              </a:rPr>
              <a:t>’ derived from ‘outcome – used as the target attribute during the modeling. 1 is goal, 0 is no goal.</a:t>
            </a:r>
          </a:p>
          <a:p>
            <a:endParaRPr lang="en-GB" sz="1070" dirty="0">
              <a:solidFill>
                <a:srgbClr val="0D0D0D"/>
              </a:solidFill>
            </a:endParaRPr>
          </a:p>
          <a:p>
            <a:pPr marL="0" indent="0">
              <a:buNone/>
            </a:pPr>
            <a:r>
              <a:rPr lang="en-GB" sz="1070" b="1" dirty="0" err="1">
                <a:solidFill>
                  <a:srgbClr val="0D0D0D"/>
                </a:solidFill>
              </a:rPr>
              <a:t>Subsetting</a:t>
            </a:r>
            <a:r>
              <a:rPr lang="en-GB" sz="1070" b="1" dirty="0">
                <a:solidFill>
                  <a:srgbClr val="0D0D0D"/>
                </a:solidFill>
              </a:rPr>
              <a:t> the data</a:t>
            </a:r>
          </a:p>
          <a:p>
            <a:r>
              <a:rPr lang="en-GB" sz="1070" dirty="0">
                <a:solidFill>
                  <a:srgbClr val="0D0D0D"/>
                </a:solidFill>
              </a:rPr>
              <a:t>The data was </a:t>
            </a:r>
            <a:r>
              <a:rPr lang="en-GB" sz="1070" dirty="0" err="1">
                <a:solidFill>
                  <a:srgbClr val="0D0D0D"/>
                </a:solidFill>
              </a:rPr>
              <a:t>subsetted</a:t>
            </a:r>
            <a:r>
              <a:rPr lang="en-GB" sz="1070" dirty="0">
                <a:solidFill>
                  <a:srgbClr val="0D0D0D"/>
                </a:solidFill>
              </a:rPr>
              <a:t> to only include shots taken from open-play (OP), removing all shots from penalties, free kicks, or directly from corners. There is potential for a separate Expected Goals model to be created for these play types three, however, due to time constraints, this was not carried out (see next steps and conclusion for how this is dealt with and potential next steps). </a:t>
            </a:r>
          </a:p>
          <a:p>
            <a:r>
              <a:rPr lang="en-GB" sz="1070" dirty="0">
                <a:solidFill>
                  <a:srgbClr val="0D0D0D"/>
                </a:solidFill>
              </a:rPr>
              <a:t>Upon investigation, where ‘</a:t>
            </a:r>
            <a:r>
              <a:rPr lang="en-GB" sz="1070" dirty="0" err="1">
                <a:solidFill>
                  <a:srgbClr val="0D0D0D"/>
                </a:solidFill>
              </a:rPr>
              <a:t>Interference_on_Shooter</a:t>
            </a:r>
            <a:r>
              <a:rPr lang="en-GB" sz="1070" dirty="0">
                <a:solidFill>
                  <a:srgbClr val="0D0D0D"/>
                </a:solidFill>
              </a:rPr>
              <a:t> is ‘Unknown’, these 43 shots had 100% probability of resulting in a goal. As it is not known what this Interference is and how these could be related back to the Metrica Sports data, these were dropped from the dataset.</a:t>
            </a:r>
          </a:p>
          <a:p>
            <a:r>
              <a:rPr lang="en-GB" sz="1070" dirty="0">
                <a:solidFill>
                  <a:srgbClr val="0D0D0D"/>
                </a:solidFill>
              </a:rPr>
              <a:t>This leaves an OP DataFrame with 10,226 shots and 1,175 goals (11.5%).</a:t>
            </a:r>
          </a:p>
          <a:p>
            <a:r>
              <a:rPr lang="en-GB" sz="1070" dirty="0">
                <a:solidFill>
                  <a:srgbClr val="0D0D0D"/>
                </a:solidFill>
              </a:rPr>
              <a:t>In total, 699 shots (6.4%) and 199 goals (14.5%) were removed from the dataset.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72557" cy="270933"/>
          </a:xfrm>
        </p:spPr>
        <p:txBody>
          <a:bodyPr/>
          <a:lstStyle/>
          <a:p>
            <a:pPr lvl="0">
              <a:defRPr/>
            </a:pPr>
            <a:r>
              <a:rPr lang="en-GB" sz="1800" dirty="0">
                <a:solidFill>
                  <a:srgbClr val="00275E"/>
                </a:solidFill>
              </a:rPr>
              <a:t>Steps to engineer the dataset before modeling – coordinate conversion, data cleaning, and </a:t>
            </a:r>
            <a:r>
              <a:rPr lang="en-GB" sz="1800" dirty="0" err="1">
                <a:solidFill>
                  <a:srgbClr val="00275E"/>
                </a:solidFill>
              </a:rPr>
              <a:t>subsetting</a:t>
            </a:r>
            <a:r>
              <a:rPr lang="en-GB" sz="1800" dirty="0">
                <a:solidFill>
                  <a:srgbClr val="00275E"/>
                </a:solidFill>
              </a:rPr>
              <a:t> the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96129"/>
            <a:ext cx="8186790" cy="321170"/>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a:p>
            <a:r>
              <a:rPr lang="en-GB" sz="900" dirty="0"/>
              <a:t>Diagram of the pitch post-conversion credit to Laurie Shaw.</a:t>
            </a:r>
          </a:p>
          <a:p>
            <a:r>
              <a:rPr lang="en-GB" sz="900" dirty="0"/>
              <a:t>Dimension of a standard football pitch: </a:t>
            </a:r>
            <a:r>
              <a:rPr lang="en-GB" sz="900" dirty="0">
                <a:hlinkClick r:id="rId3"/>
              </a:rPr>
              <a:t>https://en.wikipedia.org/wiki/Football_pitch</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18" name="Group 17">
            <a:extLst>
              <a:ext uri="{FF2B5EF4-FFF2-40B4-BE49-F238E27FC236}">
                <a16:creationId xmlns:a16="http://schemas.microsoft.com/office/drawing/2014/main" id="{3E62F15E-602E-1F46-8BA0-7F3DFDC6823B}"/>
              </a:ext>
            </a:extLst>
          </p:cNvPr>
          <p:cNvGrpSpPr/>
          <p:nvPr/>
        </p:nvGrpSpPr>
        <p:grpSpPr>
          <a:xfrm>
            <a:off x="8536058" y="1146510"/>
            <a:ext cx="3647368" cy="2250325"/>
            <a:chOff x="8382663" y="1204833"/>
            <a:chExt cx="3618929" cy="2232779"/>
          </a:xfrm>
        </p:grpSpPr>
        <p:pic>
          <p:nvPicPr>
            <p:cNvPr id="4" name="Picture 3">
              <a:extLst>
                <a:ext uri="{FF2B5EF4-FFF2-40B4-BE49-F238E27FC236}">
                  <a16:creationId xmlns:a16="http://schemas.microsoft.com/office/drawing/2014/main" id="{B896062E-B6B8-7C4F-B57B-C70E5724D3B2}"/>
                </a:ext>
              </a:extLst>
            </p:cNvPr>
            <p:cNvPicPr>
              <a:picLocks noChangeAspect="1"/>
            </p:cNvPicPr>
            <p:nvPr/>
          </p:nvPicPr>
          <p:blipFill rotWithShape="1">
            <a:blip r:embed="rId5">
              <a:extLst>
                <a:ext uri="{28A0092B-C50C-407E-A947-70E740481C1C}">
                  <a14:useLocalDpi xmlns:a14="http://schemas.microsoft.com/office/drawing/2010/main" val="0"/>
                </a:ext>
              </a:extLst>
            </a:blip>
            <a:srcRect l="5677" t="6178" r="4602" b="7634"/>
            <a:stretch/>
          </p:blipFill>
          <p:spPr>
            <a:xfrm>
              <a:off x="8655113" y="1368367"/>
              <a:ext cx="2942376" cy="1918492"/>
            </a:xfrm>
            <a:prstGeom prst="rect">
              <a:avLst/>
            </a:prstGeom>
          </p:spPr>
        </p:pic>
        <p:sp>
          <p:nvSpPr>
            <p:cNvPr id="13" name="TextBox 12">
              <a:extLst>
                <a:ext uri="{FF2B5EF4-FFF2-40B4-BE49-F238E27FC236}">
                  <a16:creationId xmlns:a16="http://schemas.microsoft.com/office/drawing/2014/main" id="{F766D4B4-660F-4044-95DD-097EC2FCE426}"/>
                </a:ext>
              </a:extLst>
            </p:cNvPr>
            <p:cNvSpPr txBox="1"/>
            <p:nvPr/>
          </p:nvSpPr>
          <p:spPr>
            <a:xfrm>
              <a:off x="8382663" y="1204833"/>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5" name="TextBox 14">
              <a:extLst>
                <a:ext uri="{FF2B5EF4-FFF2-40B4-BE49-F238E27FC236}">
                  <a16:creationId xmlns:a16="http://schemas.microsoft.com/office/drawing/2014/main" id="{D151307C-3982-8341-B605-D0D6DC50B2A7}"/>
                </a:ext>
              </a:extLst>
            </p:cNvPr>
            <p:cNvSpPr txBox="1"/>
            <p:nvPr/>
          </p:nvSpPr>
          <p:spPr>
            <a:xfrm>
              <a:off x="11154562" y="1204833"/>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sp>
          <p:nvSpPr>
            <p:cNvPr id="16" name="TextBox 15">
              <a:extLst>
                <a:ext uri="{FF2B5EF4-FFF2-40B4-BE49-F238E27FC236}">
                  <a16:creationId xmlns:a16="http://schemas.microsoft.com/office/drawing/2014/main" id="{5CDFEB7A-F013-6F4C-A496-A0B94AAAE0FC}"/>
                </a:ext>
              </a:extLst>
            </p:cNvPr>
            <p:cNvSpPr txBox="1"/>
            <p:nvPr/>
          </p:nvSpPr>
          <p:spPr>
            <a:xfrm>
              <a:off x="8382663" y="3237557"/>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7" name="TextBox 16">
              <a:extLst>
                <a:ext uri="{FF2B5EF4-FFF2-40B4-BE49-F238E27FC236}">
                  <a16:creationId xmlns:a16="http://schemas.microsoft.com/office/drawing/2014/main" id="{7F79CCB0-AB08-CD49-A8C6-DD2F5B8E8E34}"/>
                </a:ext>
              </a:extLst>
            </p:cNvPr>
            <p:cNvSpPr txBox="1"/>
            <p:nvPr/>
          </p:nvSpPr>
          <p:spPr>
            <a:xfrm>
              <a:off x="11154562" y="3237557"/>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grpSp>
      <p:sp>
        <p:nvSpPr>
          <p:cNvPr id="20" name="TextBox 19">
            <a:extLst>
              <a:ext uri="{FF2B5EF4-FFF2-40B4-BE49-F238E27FC236}">
                <a16:creationId xmlns:a16="http://schemas.microsoft.com/office/drawing/2014/main" id="{6BC81170-875B-A24A-AC7E-21B817033043}"/>
              </a:ext>
            </a:extLst>
          </p:cNvPr>
          <p:cNvSpPr txBox="1"/>
          <p:nvPr/>
        </p:nvSpPr>
        <p:spPr>
          <a:xfrm>
            <a:off x="8655112" y="5946015"/>
            <a:ext cx="2871869" cy="215444"/>
          </a:xfrm>
          <a:prstGeom prst="rect">
            <a:avLst/>
          </a:prstGeom>
          <a:noFill/>
        </p:spPr>
        <p:txBody>
          <a:bodyPr wrap="square" rtlCol="0">
            <a:spAutoFit/>
          </a:bodyPr>
          <a:lstStyle/>
          <a:p>
            <a:r>
              <a:rPr lang="en-US" sz="800" b="1" dirty="0">
                <a:solidFill>
                  <a:srgbClr val="00275E"/>
                </a:solidFill>
              </a:rPr>
              <a:t>Fig. B: Post-conversion of coordinates including shots</a:t>
            </a:r>
          </a:p>
        </p:txBody>
      </p:sp>
      <p:sp>
        <p:nvSpPr>
          <p:cNvPr id="22" name="TextBox 21">
            <a:extLst>
              <a:ext uri="{FF2B5EF4-FFF2-40B4-BE49-F238E27FC236}">
                <a16:creationId xmlns:a16="http://schemas.microsoft.com/office/drawing/2014/main" id="{4E86811D-6C74-4E46-B23D-40F76FE5DFE3}"/>
              </a:ext>
            </a:extLst>
          </p:cNvPr>
          <p:cNvSpPr txBox="1"/>
          <p:nvPr/>
        </p:nvSpPr>
        <p:spPr>
          <a:xfrm>
            <a:off x="8133867"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23" name="TextBox 22">
            <a:extLst>
              <a:ext uri="{FF2B5EF4-FFF2-40B4-BE49-F238E27FC236}">
                <a16:creationId xmlns:a16="http://schemas.microsoft.com/office/drawing/2014/main" id="{3549A413-F033-1248-BE6F-A02E329BD414}"/>
              </a:ext>
            </a:extLst>
          </p:cNvPr>
          <p:cNvSpPr txBox="1"/>
          <p:nvPr/>
        </p:nvSpPr>
        <p:spPr>
          <a:xfrm>
            <a:off x="8133867" y="358956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26" name="Picture 2">
            <a:extLst>
              <a:ext uri="{FF2B5EF4-FFF2-40B4-BE49-F238E27FC236}">
                <a16:creationId xmlns:a16="http://schemas.microsoft.com/office/drawing/2014/main" id="{0AA6C9E7-10E3-FA43-ADD4-0B364B7138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5" t="2779" r="4402" b="4507"/>
          <a:stretch/>
        </p:blipFill>
        <p:spPr bwMode="auto">
          <a:xfrm>
            <a:off x="8811491" y="3830497"/>
            <a:ext cx="3055930" cy="19335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D0D641-54F9-0D4C-9EFF-E6558EE8BA3F}"/>
              </a:ext>
            </a:extLst>
          </p:cNvPr>
          <p:cNvSpPr txBox="1"/>
          <p:nvPr/>
        </p:nvSpPr>
        <p:spPr>
          <a:xfrm>
            <a:off x="8419825" y="3645123"/>
            <a:ext cx="976087" cy="201627"/>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=-53, +34</a:t>
            </a:r>
          </a:p>
        </p:txBody>
      </p:sp>
      <p:sp>
        <p:nvSpPr>
          <p:cNvPr id="28" name="TextBox 27">
            <a:extLst>
              <a:ext uri="{FF2B5EF4-FFF2-40B4-BE49-F238E27FC236}">
                <a16:creationId xmlns:a16="http://schemas.microsoft.com/office/drawing/2014/main" id="{062160FC-F58C-C240-9D77-8298A0C37BA8}"/>
              </a:ext>
            </a:extLst>
          </p:cNvPr>
          <p:cNvSpPr txBox="1"/>
          <p:nvPr/>
        </p:nvSpPr>
        <p:spPr>
          <a:xfrm>
            <a:off x="11346227" y="3645123"/>
            <a:ext cx="853686" cy="201627"/>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29" name="TextBox 28">
            <a:extLst>
              <a:ext uri="{FF2B5EF4-FFF2-40B4-BE49-F238E27FC236}">
                <a16:creationId xmlns:a16="http://schemas.microsoft.com/office/drawing/2014/main" id="{D7DC87CF-426C-5143-AA6B-4E586D158921}"/>
              </a:ext>
            </a:extLst>
          </p:cNvPr>
          <p:cNvSpPr txBox="1"/>
          <p:nvPr/>
        </p:nvSpPr>
        <p:spPr>
          <a:xfrm>
            <a:off x="8419825" y="5767191"/>
            <a:ext cx="976087"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-53, -34</a:t>
            </a:r>
          </a:p>
        </p:txBody>
      </p:sp>
      <p:sp>
        <p:nvSpPr>
          <p:cNvPr id="30" name="TextBox 29">
            <a:extLst>
              <a:ext uri="{FF2B5EF4-FFF2-40B4-BE49-F238E27FC236}">
                <a16:creationId xmlns:a16="http://schemas.microsoft.com/office/drawing/2014/main" id="{3755CD1D-22ED-0341-A1F3-92E3423ACE35}"/>
              </a:ext>
            </a:extLst>
          </p:cNvPr>
          <p:cNvSpPr txBox="1"/>
          <p:nvPr/>
        </p:nvSpPr>
        <p:spPr>
          <a:xfrm>
            <a:off x="11346227" y="5767191"/>
            <a:ext cx="853686"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31" name="TextBox 30">
            <a:extLst>
              <a:ext uri="{FF2B5EF4-FFF2-40B4-BE49-F238E27FC236}">
                <a16:creationId xmlns:a16="http://schemas.microsoft.com/office/drawing/2014/main" id="{1388E16A-037A-B843-8D49-01AA9589B439}"/>
              </a:ext>
            </a:extLst>
          </p:cNvPr>
          <p:cNvSpPr txBox="1"/>
          <p:nvPr/>
        </p:nvSpPr>
        <p:spPr>
          <a:xfrm>
            <a:off x="8655113" y="3402645"/>
            <a:ext cx="2661040" cy="215444"/>
          </a:xfrm>
          <a:prstGeom prst="rect">
            <a:avLst/>
          </a:prstGeom>
          <a:noFill/>
        </p:spPr>
        <p:txBody>
          <a:bodyPr wrap="square" rtlCol="0">
            <a:spAutoFit/>
          </a:bodyPr>
          <a:lstStyle/>
          <a:p>
            <a:r>
              <a:rPr lang="en-US" sz="800" b="1" dirty="0">
                <a:solidFill>
                  <a:srgbClr val="00275E"/>
                </a:solidFill>
              </a:rPr>
              <a:t>Fig. A: Pre-conversion of coordinates</a:t>
            </a:r>
          </a:p>
        </p:txBody>
      </p:sp>
    </p:spTree>
    <p:extLst>
      <p:ext uri="{BB962C8B-B14F-4D97-AF65-F5344CB8AC3E}">
        <p14:creationId xmlns:p14="http://schemas.microsoft.com/office/powerpoint/2010/main" val="18976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11376156" cy="4299757"/>
          </a:xfrm>
        </p:spPr>
        <p:txBody>
          <a:bodyPr lIns="0" tIns="0" rIns="0" bIns="0" anchor="t">
            <a:noAutofit/>
          </a:bodyPr>
          <a:lstStyle/>
          <a:p>
            <a:pPr marL="0" indent="0">
              <a:buNone/>
            </a:pPr>
            <a:r>
              <a:rPr lang="en-GB" sz="1000" b="1" dirty="0">
                <a:solidFill>
                  <a:srgbClr val="0D0D0D"/>
                </a:solidFill>
              </a:rPr>
              <a:t>Classification models:</a:t>
            </a:r>
          </a:p>
          <a:p>
            <a:r>
              <a:rPr lang="en-GB" sz="1000" dirty="0">
                <a:solidFill>
                  <a:srgbClr val="0D0D0D"/>
                </a:solidFill>
              </a:rPr>
              <a:t>Creating a Chance Quality model is a classic classic supervised learning problem. A classification model is tasked with drawing some conclusion from the input values. It will predict the class labels/categories for the new data. In the case of a Chance Quality model, whether a shot results in a goal or not.</a:t>
            </a:r>
          </a:p>
          <a:p>
            <a:endParaRPr lang="en-GB" sz="1000" dirty="0">
              <a:solidFill>
                <a:srgbClr val="0D0D0D"/>
              </a:solidFill>
            </a:endParaRPr>
          </a:p>
          <a:p>
            <a:pPr marL="0" indent="0">
              <a:buNone/>
            </a:pPr>
            <a:r>
              <a:rPr lang="en-GB" sz="1000" b="1" dirty="0">
                <a:solidFill>
                  <a:srgbClr val="0D0D0D"/>
                </a:solidFill>
              </a:rPr>
              <a:t>Initial model:</a:t>
            </a:r>
          </a:p>
          <a:p>
            <a:r>
              <a:rPr lang="en-GB" sz="1000" dirty="0">
                <a:solidFill>
                  <a:srgbClr val="0D0D0D"/>
                </a:solidFill>
              </a:rPr>
              <a:t>The initial model model (submitted for initial task deadline) was a Logistic Regression model. A subsequent Gradient Boosted Decision Trees model using the XGBoost algorithm was created in a secondary notebook. For more information about these two models, how they work, their strengths and weakness, please see the Model Selection slides (4) available in the </a:t>
            </a:r>
            <a:r>
              <a:rPr lang="en-GB" sz="1000" dirty="0">
                <a:solidFill>
                  <a:srgbClr val="0D0D0D"/>
                </a:solidFill>
                <a:hlinkClick r:id="rId3" action="ppaction://hlinksldjump"/>
              </a:rPr>
              <a:t>Appendix</a:t>
            </a:r>
            <a:r>
              <a:rPr lang="en-GB" sz="1000" dirty="0">
                <a:solidFill>
                  <a:srgbClr val="0D0D0D"/>
                </a:solidFill>
              </a:rPr>
              <a:t>, or the individual notebooks for each model (Logistic Regression [</a:t>
            </a:r>
            <a:r>
              <a:rPr lang="en-GB" sz="1000" dirty="0">
                <a:solidFill>
                  <a:srgbClr val="0D0D0D"/>
                </a:solidFill>
                <a:hlinkClick r:id="rId4"/>
              </a:rPr>
              <a:t>link</a:t>
            </a:r>
            <a:r>
              <a:rPr lang="en-GB" sz="1000" dirty="0">
                <a:solidFill>
                  <a:srgbClr val="0D0D0D"/>
                </a:solidFill>
              </a:rPr>
              <a:t>] and Gradient Boosted Decision Trees [</a:t>
            </a:r>
            <a:r>
              <a:rPr lang="en-GB" sz="1000" dirty="0">
                <a:solidFill>
                  <a:srgbClr val="0D0D0D"/>
                </a:solidFill>
                <a:hlinkClick r:id="rId5"/>
              </a:rPr>
              <a:t>link</a:t>
            </a:r>
            <a:r>
              <a:rPr lang="en-GB" sz="1000" dirty="0">
                <a:solidFill>
                  <a:srgbClr val="0D0D0D"/>
                </a:solidFill>
              </a:rPr>
              <a:t>]).</a:t>
            </a:r>
          </a:p>
          <a:p>
            <a:pPr marL="239395" indent="-239395"/>
            <a:r>
              <a:rPr lang="en-GB" sz="1000" dirty="0">
                <a:solidFill>
                  <a:srgbClr val="0D0D0D"/>
                </a:solidFill>
              </a:rPr>
              <a:t>As a baseline uses the features first included in the dataset. Future iterations of the model include engineered features and one-hot encoded categorical features.</a:t>
            </a:r>
          </a:p>
          <a:p>
            <a:pPr marL="239395" indent="-239395"/>
            <a:r>
              <a:rPr lang="en-GB" sz="1000" dirty="0">
                <a:solidFill>
                  <a:srgbClr val="0D0D0D"/>
                </a:solidFill>
              </a:rPr>
              <a:t>The two features of most interest for the initial, basic model were:</a:t>
            </a:r>
          </a:p>
          <a:p>
            <a:pPr marL="527388" lvl="1" indent="-239395"/>
            <a:r>
              <a:rPr lang="en-GB" sz="1000" dirty="0">
                <a:solidFill>
                  <a:srgbClr val="0D0D0D"/>
                </a:solidFill>
              </a:rPr>
              <a:t>The standardised position of the shot was taken on the pitch, ‘</a:t>
            </a:r>
            <a:r>
              <a:rPr lang="en-GB" sz="1000" dirty="0" err="1">
                <a:solidFill>
                  <a:srgbClr val="0D0D0D"/>
                </a:solidFill>
              </a:rPr>
              <a:t>position_xM</a:t>
            </a:r>
            <a:r>
              <a:rPr lang="en-GB" sz="1000" dirty="0">
                <a:solidFill>
                  <a:srgbClr val="0D0D0D"/>
                </a:solidFill>
              </a:rPr>
              <a:t>’ and ‘</a:t>
            </a:r>
            <a:r>
              <a:rPr lang="en-GB" sz="1000" dirty="0" err="1">
                <a:solidFill>
                  <a:srgbClr val="0D0D0D"/>
                </a:solidFill>
              </a:rPr>
              <a:t>position_yM</a:t>
            </a:r>
            <a:r>
              <a:rPr lang="en-GB" sz="1000" dirty="0">
                <a:solidFill>
                  <a:srgbClr val="0D0D0D"/>
                </a:solidFill>
              </a:rPr>
              <a:t>’</a:t>
            </a:r>
          </a:p>
          <a:p>
            <a:pPr marL="527388" lvl="1" indent="-239395"/>
            <a:r>
              <a:rPr lang="en-GB" sz="1000" dirty="0">
                <a:solidFill>
                  <a:srgbClr val="0D0D0D"/>
                </a:solidFill>
              </a:rPr>
              <a:t>The body part the shot was taken with, i.e. left foot, right foot or head, encoded in </a:t>
            </a:r>
            <a:r>
              <a:rPr lang="en-GB" sz="1000" dirty="0" err="1">
                <a:solidFill>
                  <a:srgbClr val="0D0D0D"/>
                </a:solidFill>
              </a:rPr>
              <a:t>BodyPartCode</a:t>
            </a:r>
            <a:endParaRPr lang="en-GB" sz="1000" dirty="0">
              <a:solidFill>
                <a:srgbClr val="0D0D0D"/>
              </a:solidFill>
            </a:endParaRPr>
          </a:p>
          <a:p>
            <a:pPr marL="239395" indent="-239395"/>
            <a:r>
              <a:rPr lang="en-GB" sz="1000" dirty="0">
                <a:solidFill>
                  <a:srgbClr val="0D0D0D"/>
                </a:solidFill>
              </a:rPr>
              <a:t>The dataset was split into a training and test set, with ratios 0.7 and 0.3 respectively. The training set is used to build the model and the test set is used to evaluate the model's predictions.</a:t>
            </a:r>
          </a:p>
          <a:p>
            <a:pPr marL="239395" indent="-239395"/>
            <a:r>
              <a:rPr lang="en-GB" sz="1000" dirty="0">
                <a:solidFill>
                  <a:srgbClr val="0D0D0D"/>
                </a:solidFill>
              </a:rPr>
              <a:t>The model was the trained using ‘</a:t>
            </a:r>
            <a:r>
              <a:rPr lang="en-GB" sz="1000" dirty="0" err="1">
                <a:solidFill>
                  <a:srgbClr val="0D0D0D"/>
                </a:solidFill>
              </a:rPr>
              <a:t>position_xM</a:t>
            </a:r>
            <a:r>
              <a:rPr lang="en-GB" sz="1000" dirty="0">
                <a:solidFill>
                  <a:srgbClr val="0D0D0D"/>
                </a:solidFill>
              </a:rPr>
              <a:t>’, ‘</a:t>
            </a:r>
            <a:r>
              <a:rPr lang="en-GB" sz="1000" dirty="0" err="1">
                <a:solidFill>
                  <a:srgbClr val="0D0D0D"/>
                </a:solidFill>
              </a:rPr>
              <a:t>position_yM</a:t>
            </a:r>
            <a:r>
              <a:rPr lang="en-GB" sz="1000" dirty="0">
                <a:solidFill>
                  <a:srgbClr val="0D0D0D"/>
                </a:solidFill>
              </a:rPr>
              <a:t>’, and ‘</a:t>
            </a:r>
            <a:r>
              <a:rPr lang="en-GB" sz="1000" dirty="0" err="1">
                <a:solidFill>
                  <a:srgbClr val="0D0D0D"/>
                </a:solidFill>
              </a:rPr>
              <a:t>BodyPartCode</a:t>
            </a:r>
            <a:r>
              <a:rPr lang="en-GB" sz="1000" dirty="0">
                <a:solidFill>
                  <a:srgbClr val="0D0D0D"/>
                </a:solidFill>
              </a:rPr>
              <a:t>’ features, with the newly derived ‘</a:t>
            </a:r>
            <a:r>
              <a:rPr lang="en-GB" sz="1000" dirty="0" err="1">
                <a:solidFill>
                  <a:srgbClr val="0D0D0D"/>
                </a:solidFill>
              </a:rPr>
              <a:t>isGoal</a:t>
            </a:r>
            <a:r>
              <a:rPr lang="en-GB" sz="1000" dirty="0">
                <a:solidFill>
                  <a:srgbClr val="0D0D0D"/>
                </a:solidFill>
              </a:rPr>
              <a:t>’ feature as the target variable.</a:t>
            </a:r>
          </a:p>
          <a:p>
            <a:pPr marL="239395" indent="-239395"/>
            <a:endParaRPr lang="en-GB" sz="1000" dirty="0">
              <a:solidFill>
                <a:srgbClr val="0D0D0D"/>
              </a:solidFill>
            </a:endParaRPr>
          </a:p>
          <a:p>
            <a:pPr marL="0" indent="0">
              <a:buNone/>
            </a:pPr>
            <a:r>
              <a:rPr lang="en-GB" sz="1000" b="1" dirty="0">
                <a:solidFill>
                  <a:srgbClr val="0D0D0D"/>
                </a:solidFill>
              </a:rPr>
              <a:t>Model performance:</a:t>
            </a:r>
          </a:p>
          <a:p>
            <a:pPr marL="239395" indent="-239395"/>
            <a:r>
              <a:rPr lang="en-GB" sz="1000" dirty="0">
                <a:solidFill>
                  <a:srgbClr val="0D0D0D"/>
                </a:solidFill>
              </a:rPr>
              <a:t>The performance of the initial model was the following:</a:t>
            </a:r>
          </a:p>
          <a:p>
            <a:pPr marL="527388" lvl="1" indent="-239395"/>
            <a:r>
              <a:rPr lang="en-GB" sz="1000" dirty="0">
                <a:solidFill>
                  <a:srgbClr val="0D0D0D"/>
                </a:solidFill>
              </a:rPr>
              <a:t>Accuracy: 88.5%</a:t>
            </a:r>
          </a:p>
          <a:p>
            <a:pPr marL="527388" lvl="1" indent="-239395"/>
            <a:r>
              <a:rPr lang="en-GB" sz="1000" dirty="0">
                <a:solidFill>
                  <a:srgbClr val="0D0D0D"/>
                </a:solidFill>
              </a:rPr>
              <a:t>Log Loss: 0.33182</a:t>
            </a:r>
          </a:p>
          <a:p>
            <a:pPr marL="527388" lvl="1" indent="-239395"/>
            <a:r>
              <a:rPr lang="en-GB" sz="1000" dirty="0">
                <a:solidFill>
                  <a:srgbClr val="0D0D0D"/>
                </a:solidFill>
              </a:rPr>
              <a:t>ROC AUC: 72.8%</a:t>
            </a:r>
          </a:p>
          <a:p>
            <a:pPr marL="239395" indent="-239395"/>
            <a:r>
              <a:rPr lang="en-GB" sz="1000" dirty="0">
                <a:solidFill>
                  <a:srgbClr val="0D0D0D"/>
                </a:solidFill>
              </a:rPr>
              <a:t>As this Chance Quality Model is required to calculate the probability of a shot resulting in a goal (i.e. P[</a:t>
            </a:r>
            <a:r>
              <a:rPr lang="en-GB" sz="1000" dirty="0" err="1">
                <a:solidFill>
                  <a:srgbClr val="0D0D0D"/>
                </a:solidFill>
              </a:rPr>
              <a:t>goal|shot,situation</a:t>
            </a:r>
            <a:r>
              <a:rPr lang="en-GB" sz="1000" dirty="0">
                <a:solidFill>
                  <a:srgbClr val="0D0D0D"/>
                </a:solidFill>
              </a:rPr>
              <a:t>]) given a certain state, the performance of the model was assessed by the </a:t>
            </a:r>
            <a:r>
              <a:rPr lang="en-GB" sz="1000" u="sng" dirty="0">
                <a:solidFill>
                  <a:srgbClr val="0D0D0D"/>
                </a:solidFill>
              </a:rPr>
              <a:t>Log Loss</a:t>
            </a:r>
            <a:r>
              <a:rPr lang="en-GB" sz="1000" dirty="0">
                <a:solidFill>
                  <a:srgbClr val="0D0D0D"/>
                </a:solidFill>
              </a:rPr>
              <a:t> (Binary Cross Entropy). </a:t>
            </a:r>
            <a:r>
              <a:rPr lang="en-GB" sz="1000" dirty="0">
                <a:solidFill>
                  <a:srgbClr val="262626"/>
                </a:solidFill>
              </a:rPr>
              <a:t>More details about the aforementioned metrics as well as why Log Loss was selected as the appropriate metric can be found in the Metric Selection slide</a:t>
            </a:r>
            <a:r>
              <a:rPr lang="en-GB" sz="1000" dirty="0">
                <a:solidFill>
                  <a:srgbClr val="0D0D0D"/>
                </a:solidFill>
              </a:rPr>
              <a:t> available in the </a:t>
            </a:r>
            <a:r>
              <a:rPr lang="en-GB" sz="1000" dirty="0">
                <a:solidFill>
                  <a:srgbClr val="0D0D0D"/>
                </a:solidFill>
                <a:hlinkClick r:id="rId3" action="ppaction://hlinksldjump"/>
              </a:rPr>
              <a:t>Appendix</a:t>
            </a:r>
            <a:r>
              <a:rPr lang="en-GB" sz="1000" dirty="0">
                <a:solidFill>
                  <a:srgbClr val="262626"/>
                </a:solidFill>
              </a:rPr>
              <a:t> and section 7 (Metric Definition) of the </a:t>
            </a:r>
            <a:r>
              <a:rPr lang="en-GB" sz="1000" dirty="0">
                <a:solidFill>
                  <a:srgbClr val="0D0D0D"/>
                </a:solidFill>
              </a:rPr>
              <a:t>Chance Quality Model notebook [</a:t>
            </a:r>
            <a:r>
              <a:rPr lang="en-GB" sz="1000" dirty="0">
                <a:solidFill>
                  <a:srgbClr val="0D0D0D"/>
                </a:solidFill>
                <a:hlinkClick r:id="rId4"/>
              </a:rPr>
              <a:t>link</a:t>
            </a:r>
            <a:r>
              <a:rPr lang="en-GB" sz="1000" dirty="0">
                <a:solidFill>
                  <a:srgbClr val="0D0D0D"/>
                </a:solidFill>
              </a:rPr>
              <a:t>].</a:t>
            </a:r>
            <a:endParaRPr lang="en-GB" sz="1000" dirty="0">
              <a:solidFill>
                <a:srgbClr val="262626"/>
              </a:solidFill>
            </a:endParaRPr>
          </a:p>
          <a:p>
            <a:pPr marL="0" indent="0">
              <a:buNone/>
            </a:pPr>
            <a:endParaRPr lang="en-GB" sz="1000" dirty="0">
              <a:solidFill>
                <a:srgbClr val="0D0D0D"/>
              </a:solidFill>
            </a:endParaRPr>
          </a:p>
          <a:p>
            <a:pPr marL="0" indent="0">
              <a:buNone/>
            </a:pPr>
            <a:r>
              <a:rPr lang="en-GB" sz="1000" b="1" dirty="0">
                <a:solidFill>
                  <a:srgbClr val="0D0D0D"/>
                </a:solidFill>
              </a:rPr>
              <a:t>Next steps:</a:t>
            </a:r>
          </a:p>
          <a:p>
            <a:pPr marL="239395" indent="-239395"/>
            <a:r>
              <a:rPr lang="en-GB" sz="1000" dirty="0">
                <a:solidFill>
                  <a:srgbClr val="0D0D0D"/>
                </a:solidFill>
              </a:rPr>
              <a:t>At the end of the first basic model, no considerations had been made for: the bias in the underlying data, outlier treatment, feature engineering, or univariate and multivariate analysis, feature interpretation and evaluation. Using the first model as a benchmark, the next stages work to improve the model through iteration of each of these steps.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900" dirty="0">
                <a:solidFill>
                  <a:srgbClr val="00275E"/>
                </a:solidFill>
              </a:rPr>
              <a:t>Creation of a baseline classification model for which future performance of iterated models was compared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Initial Modelling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57520"/>
            <a:ext cx="11417300" cy="559779"/>
          </a:xfrm>
        </p:spPr>
        <p:txBody>
          <a:bodyPr/>
          <a:lstStyle/>
          <a:p>
            <a:r>
              <a:rPr lang="en-GB" sz="900" dirty="0"/>
              <a:t>Logistic Regression wiki: </a:t>
            </a:r>
            <a:r>
              <a:rPr lang="en-GB" sz="900" dirty="0">
                <a:hlinkClick r:id="rId6"/>
              </a:rPr>
              <a:t>https://en.wikipedia.org/wiki/Logistic_regression</a:t>
            </a:r>
            <a:r>
              <a:rPr lang="en-GB" sz="900" dirty="0"/>
              <a:t>.</a:t>
            </a:r>
          </a:p>
          <a:p>
            <a:r>
              <a:rPr lang="en-GB" sz="900" dirty="0"/>
              <a:t>XGBoost official documentation: </a:t>
            </a:r>
            <a:r>
              <a:rPr lang="en-GB" sz="900" dirty="0">
                <a:hlinkClick r:id="rId7"/>
              </a:rPr>
              <a:t>https://xgboost.readthedocs.io/en/latest/</a:t>
            </a:r>
            <a:r>
              <a:rPr lang="en-GB" sz="900" dirty="0"/>
              <a:t>.</a:t>
            </a:r>
          </a:p>
          <a:p>
            <a:r>
              <a:rPr lang="en-GB" sz="900" dirty="0"/>
              <a:t>Notebook to create the Chance Quality Model from the shots data: </a:t>
            </a:r>
            <a:r>
              <a:rPr lang="en-GB" sz="900" dirty="0">
                <a:hlinkClick r:id="rId8"/>
              </a:rPr>
              <a:t>https://github.com/eddwebster/mcfc_submission/blob/main/notebooks/chance_quality_modelling/Creating%20a%20Chance%20Quality%20Model%20from%20Shots%20Data.ipynb</a:t>
            </a:r>
            <a:r>
              <a:rPr lang="en-GB" sz="900" dirty="0"/>
              <a:t> </a:t>
            </a:r>
          </a:p>
        </p:txBody>
      </p:sp>
    </p:spTree>
    <p:extLst>
      <p:ext uri="{BB962C8B-B14F-4D97-AF65-F5344CB8AC3E}">
        <p14:creationId xmlns:p14="http://schemas.microsoft.com/office/powerpoint/2010/main" val="112082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F1145805-6EAE-F844-A2E9-4A9B8AC3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56454"/>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2ED545E-6CAD-0F4E-965E-329987FD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36764"/>
            <a:ext cx="2598975" cy="339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336763"/>
            <a:ext cx="5658816" cy="4323650"/>
          </a:xfrm>
        </p:spPr>
        <p:txBody>
          <a:bodyPr lIns="0" tIns="0" rIns="0" bIns="0" anchor="t">
            <a:noAutofit/>
          </a:bodyPr>
          <a:lstStyle/>
          <a:p>
            <a:r>
              <a:rPr lang="en-GB" sz="1220" dirty="0">
                <a:solidFill>
                  <a:srgbClr val="0D0D0D"/>
                </a:solidFill>
              </a:rPr>
              <a:t>The provided data included a number of examples of Open-Play shots taken and subsequently scored from improbable locations on the pitch (Fig. A).</a:t>
            </a:r>
          </a:p>
          <a:p>
            <a:endParaRPr lang="en-GB" sz="1220" dirty="0">
              <a:solidFill>
                <a:srgbClr val="0D0D0D"/>
              </a:solidFill>
            </a:endParaRPr>
          </a:p>
          <a:p>
            <a:r>
              <a:rPr lang="en-GB" sz="1220" dirty="0">
                <a:solidFill>
                  <a:srgbClr val="0D0D0D"/>
                </a:solidFill>
              </a:rPr>
              <a:t>These goals are most likely due to uncharacteristic errors from the goalkeeper and/or poor positioning from the keeper in that current moment in the match i.e. keeper up for a last minute corner and conceding a goal from 50+ meters into an empty goal (see example of Xavi Alonso against Luton [</a:t>
            </a:r>
            <a:r>
              <a:rPr lang="en-GB" sz="1220" dirty="0">
                <a:solidFill>
                  <a:srgbClr val="00275E"/>
                </a:solidFill>
                <a:hlinkClick r:id="rId5">
                  <a:extLst>
                    <a:ext uri="{A12FA001-AC4F-418D-AE19-62706E023703}">
                      <ahyp:hlinkClr xmlns:ahyp="http://schemas.microsoft.com/office/drawing/2018/hyperlinkcolor" val="tx"/>
                    </a:ext>
                  </a:extLst>
                </a:hlinkClick>
              </a:rPr>
              <a:t>link</a:t>
            </a:r>
            <a:r>
              <a:rPr lang="en-GB" sz="1220" dirty="0">
                <a:solidFill>
                  <a:srgbClr val="0D0D0D"/>
                </a:solidFill>
              </a:rPr>
              <a:t>]).</a:t>
            </a:r>
          </a:p>
          <a:p>
            <a:endParaRPr lang="en-GB" sz="1220" dirty="0">
              <a:solidFill>
                <a:srgbClr val="0D0D0D"/>
              </a:solidFill>
            </a:endParaRPr>
          </a:p>
          <a:p>
            <a:r>
              <a:rPr lang="en-GB" sz="1220" dirty="0">
                <a:solidFill>
                  <a:srgbClr val="0D0D0D"/>
                </a:solidFill>
              </a:rPr>
              <a:t>These shots took place, but we do not want the model to learn that there is a chance to score from this area in our limited dataset (can be approached using more detailed Event and/or Tracking data).</a:t>
            </a:r>
          </a:p>
          <a:p>
            <a:endParaRPr lang="en-GB" sz="1220" dirty="0">
              <a:solidFill>
                <a:srgbClr val="0D0D0D"/>
              </a:solidFill>
            </a:endParaRPr>
          </a:p>
          <a:p>
            <a:r>
              <a:rPr lang="en-GB" sz="1220" dirty="0">
                <a:solidFill>
                  <a:srgbClr val="0D0D0D"/>
                </a:solidFill>
              </a:rPr>
              <a:t>For now, these shots are excluded changing the result of all shots with distance &gt;35m and all shots from &gt;18m with shot angle &gt;35 degrees removed from the data.</a:t>
            </a:r>
          </a:p>
          <a:p>
            <a:endParaRPr lang="en-GB" sz="1220" dirty="0">
              <a:solidFill>
                <a:srgbClr val="0D0D0D"/>
              </a:solidFill>
            </a:endParaRPr>
          </a:p>
          <a:p>
            <a:r>
              <a:rPr lang="en-GB" sz="1220" dirty="0">
                <a:solidFill>
                  <a:srgbClr val="0D0D0D"/>
                </a:solidFill>
              </a:rPr>
              <a:t>This results in 33 Open Play shots values changing from goal (1) to no goal (0) (0.27% of the Open Play shots changed). This is quite an arbitrary rule, with full Event data, more sophisticated outlier removal can take place such as setting the outcome of all shots taking place from areas of the pitch where shots take place &gt;1% of the time, setting these to no goal (Fig. B). More information for such methods can be found in Treating Outliers section (section 7) of the Chance Quality Model notebook [</a:t>
            </a:r>
            <a:r>
              <a:rPr lang="en-GB" sz="1220" dirty="0">
                <a:solidFill>
                  <a:srgbClr val="0D0D0D"/>
                </a:solidFill>
                <a:hlinkClick r:id="rId6"/>
              </a:rPr>
              <a:t>link</a:t>
            </a:r>
            <a:r>
              <a:rPr lang="en-GB" sz="1220" dirty="0">
                <a:solidFill>
                  <a:srgbClr val="0D0D0D"/>
                </a:solidFill>
              </a:rPr>
              <a:t>] and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Finding and handling unlikely and irregular shots in the dataset that could have an impact on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Treating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89094"/>
            <a:ext cx="11417300" cy="428205"/>
          </a:xfrm>
        </p:spPr>
        <p:txBody>
          <a:bodyPr/>
          <a:lstStyle/>
          <a:p>
            <a:r>
              <a:rPr lang="en-GB" sz="900" dirty="0"/>
              <a:t>Xavi Alonso’s 70-yard goal against Luton in the FA Cup is a great example of a player scoring an unlikely goal from their own half with the goalkeeper out of position: </a:t>
            </a:r>
            <a:r>
              <a:rPr lang="en-GB" sz="900" dirty="0">
                <a:hlinkClick r:id="rId7"/>
              </a:rPr>
              <a:t>https://youtu.be/4OTQwuAc4HU</a:t>
            </a:r>
            <a:r>
              <a:rPr lang="en-GB" sz="900" dirty="0"/>
              <a:t>.</a:t>
            </a:r>
          </a:p>
          <a:p>
            <a:r>
              <a:rPr lang="en-GB" sz="900" dirty="0"/>
              <a:t>Notebook to create the Chance Quality Model from the shots data: </a:t>
            </a:r>
            <a:r>
              <a:rPr lang="en-GB" sz="900" dirty="0">
                <a:hlinkClick r:id="rId8"/>
              </a:rPr>
              <a:t>https://github.com/eddwebster/mcfc_submission/blob/main/notebooks/chance_quality_modelling/Creating%20a%20Chance%20Quality%20Model%20from%20Shots%20Data.ipynb</a:t>
            </a:r>
            <a:r>
              <a:rPr lang="en-GB" sz="900" dirty="0"/>
              <a:t>.</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65764"/>
            <a:ext cx="2661040" cy="923330"/>
          </a:xfrm>
          <a:prstGeom prst="rect">
            <a:avLst/>
          </a:prstGeom>
          <a:noFill/>
        </p:spPr>
        <p:txBody>
          <a:bodyPr wrap="square" rtlCol="0">
            <a:spAutoFit/>
          </a:bodyPr>
          <a:lstStyle/>
          <a:p>
            <a:r>
              <a:rPr lang="en-US" sz="900" b="1" dirty="0">
                <a:solidFill>
                  <a:srgbClr val="00275E"/>
                </a:solidFill>
              </a:rPr>
              <a:t>Fig. A: Heatmap of the proportions of shots to goals in the dataset (goals divided by shots). This visualisation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738442"/>
            <a:ext cx="2661040" cy="784830"/>
          </a:xfrm>
          <a:prstGeom prst="rect">
            <a:avLst/>
          </a:prstGeom>
          <a:noFill/>
        </p:spPr>
        <p:txBody>
          <a:bodyPr wrap="square" rtlCol="0">
            <a:spAutoFit/>
          </a:bodyPr>
          <a:lstStyle/>
          <a:p>
            <a:r>
              <a:rPr lang="en-US" sz="900" b="1" dirty="0">
                <a:solidFill>
                  <a:srgbClr val="00275E"/>
                </a:solidFill>
              </a:rPr>
              <a:t>Fig. B: Heatmap of the proportions of shots to goals in the dataset post-outlier treatment. These outliers have now been removed to prevent this affecting the Chance Quality model. </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58099"/>
            <a:ext cx="440273" cy="369332"/>
          </a:xfrm>
          <a:prstGeom prst="rect">
            <a:avLst/>
          </a:prstGeom>
          <a:noFill/>
        </p:spPr>
        <p:txBody>
          <a:bodyPr wrap="square" rtlCol="0">
            <a:spAutoFit/>
          </a:bodyPr>
          <a:lstStyle/>
          <a:p>
            <a:pPr algn="ctr"/>
            <a:r>
              <a:rPr lang="en-US" b="1" dirty="0">
                <a:solidFill>
                  <a:srgbClr val="00275E"/>
                </a:solidFill>
              </a:rPr>
              <a:t>A</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061540" y="1167545"/>
            <a:ext cx="440273" cy="369332"/>
          </a:xfrm>
          <a:prstGeom prst="rect">
            <a:avLst/>
          </a:prstGeom>
          <a:noFill/>
        </p:spPr>
        <p:txBody>
          <a:bodyPr wrap="square" rtlCol="0">
            <a:spAutoFit/>
          </a:bodyPr>
          <a:lstStyle/>
          <a:p>
            <a:pPr algn="ctr"/>
            <a:r>
              <a:rPr lang="en-US" b="1" dirty="0">
                <a:solidFill>
                  <a:srgbClr val="00275E"/>
                </a:solidFill>
              </a:rPr>
              <a:t>B</a:t>
            </a:r>
          </a:p>
        </p:txBody>
      </p:sp>
      <p:sp>
        <p:nvSpPr>
          <p:cNvPr id="4" name="Oval 3">
            <a:extLst>
              <a:ext uri="{FF2B5EF4-FFF2-40B4-BE49-F238E27FC236}">
                <a16:creationId xmlns:a16="http://schemas.microsoft.com/office/drawing/2014/main" id="{8FF915BC-C906-2C4F-A80D-611382F3295E}"/>
              </a:ext>
            </a:extLst>
          </p:cNvPr>
          <p:cNvSpPr/>
          <p:nvPr/>
        </p:nvSpPr>
        <p:spPr>
          <a:xfrm>
            <a:off x="7469608" y="2718982"/>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28408" y="4161835"/>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32662" y="3416046"/>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61186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25649"/>
            <a:ext cx="7537451" cy="4686264"/>
          </a:xfrm>
        </p:spPr>
        <p:txBody>
          <a:bodyPr lIns="0" tIns="0" rIns="0" bIns="0" anchor="t">
            <a:noAutofit/>
          </a:bodyPr>
          <a:lstStyle/>
          <a:p>
            <a:r>
              <a:rPr lang="en-GB" sz="1000" dirty="0">
                <a:solidFill>
                  <a:srgbClr val="0D0D0D"/>
                </a:solidFill>
              </a:rPr>
              <a:t>When selecting features to use for the Chance Quality model, a number of considerations needed to be taken, including:</a:t>
            </a:r>
          </a:p>
          <a:p>
            <a:pPr marL="516593" lvl="1" indent="-228600">
              <a:buAutoNum type="arabicPeriod"/>
            </a:pPr>
            <a:r>
              <a:rPr lang="en-GB" sz="1000" dirty="0">
                <a:solidFill>
                  <a:srgbClr val="0D0D0D"/>
                </a:solidFill>
              </a:rPr>
              <a:t>The feature can be found or engineered in both the Shot data provided and the Metrica Event/Tracking data for which the predictions of chance created are to be made;</a:t>
            </a:r>
          </a:p>
          <a:p>
            <a:pPr marL="516593" lvl="1" indent="-228600">
              <a:buAutoNum type="arabicPeriod"/>
            </a:pPr>
            <a:r>
              <a:rPr lang="en-GB" sz="1000" dirty="0">
                <a:solidFill>
                  <a:srgbClr val="0D0D0D"/>
                </a:solidFill>
              </a:rPr>
              <a:t>The continuous and discrete features selected are </a:t>
            </a:r>
            <a:r>
              <a:rPr lang="en-GB" sz="1000" u="sng" dirty="0">
                <a:solidFill>
                  <a:srgbClr val="0D0D0D"/>
                </a:solidFill>
              </a:rPr>
              <a:t>monotonic</a:t>
            </a:r>
            <a:r>
              <a:rPr lang="en-GB" sz="1000" dirty="0">
                <a:solidFill>
                  <a:srgbClr val="0D0D0D"/>
                </a:solidFill>
              </a:rPr>
              <a:t> in nature. A monotonic model is an ML model that has some set of features (monotonic features) whose increase always leads the model to increase its output e.g. increasing the distance to the goal reduces the probability of the goal being scored, increasing the number of intervening opponents between the shot-taker and the goal reduces the probability of the goal being scored line, etc. This was tested for all available features.</a:t>
            </a:r>
          </a:p>
          <a:p>
            <a:pPr marL="516593" lvl="1" indent="-228600">
              <a:buAutoNum type="arabicPeriod"/>
            </a:pPr>
            <a:r>
              <a:rPr lang="en-GB" sz="1000" dirty="0">
                <a:solidFill>
                  <a:srgbClr val="0D0D0D"/>
                </a:solidFill>
              </a:rPr>
              <a:t>Categorical features are required to be one-hot (dummy) encoded (e.g. interference on the shooter), where each category is assigned a single feature. If the one-hot encoded feature is 1 then it implies that the observation belongs to this category.</a:t>
            </a:r>
          </a:p>
          <a:p>
            <a:endParaRPr lang="en-GB" sz="1000" dirty="0">
              <a:solidFill>
                <a:srgbClr val="0D0D0D"/>
              </a:solidFill>
            </a:endParaRPr>
          </a:p>
          <a:p>
            <a:r>
              <a:rPr lang="en-GB" sz="1000" dirty="0">
                <a:solidFill>
                  <a:srgbClr val="0D0D0D"/>
                </a:solidFill>
              </a:rPr>
              <a:t>The features in the data that require no engineering including:</a:t>
            </a:r>
          </a:p>
          <a:p>
            <a:pPr lvl="1"/>
            <a:r>
              <a:rPr lang="en-GB" sz="1000" dirty="0">
                <a:solidFill>
                  <a:srgbClr val="0D0D0D"/>
                </a:solidFill>
              </a:rPr>
              <a:t>Number of Intervening Opponents (taking values between 0 and 11); and</a:t>
            </a:r>
          </a:p>
          <a:p>
            <a:pPr lvl="1"/>
            <a:r>
              <a:rPr lang="en-GB" sz="1000" dirty="0">
                <a:solidFill>
                  <a:srgbClr val="0D0D0D"/>
                </a:solidFill>
              </a:rPr>
              <a:t>Number Intervening Teammates (taking values between 0 and 7).</a:t>
            </a:r>
          </a:p>
          <a:p>
            <a:pPr lvl="1"/>
            <a:endParaRPr lang="en-GB" sz="1000" dirty="0">
              <a:solidFill>
                <a:srgbClr val="0D0D0D"/>
              </a:solidFill>
            </a:endParaRPr>
          </a:p>
          <a:p>
            <a:r>
              <a:rPr lang="en-GB" sz="1000" dirty="0">
                <a:solidFill>
                  <a:srgbClr val="0D0D0D"/>
                </a:solidFill>
              </a:rPr>
              <a:t>Features engineered from the data available to be Logistic Regression friendly:</a:t>
            </a:r>
          </a:p>
          <a:p>
            <a:pPr lvl="1"/>
            <a:r>
              <a:rPr lang="en-GB" sz="1000" dirty="0">
                <a:solidFill>
                  <a:srgbClr val="0D0D0D"/>
                </a:solidFill>
              </a:rPr>
              <a:t>Distance from goal – engineered from both the x and y coordinates coordinate;</a:t>
            </a:r>
          </a:p>
          <a:p>
            <a:pPr lvl="1"/>
            <a:r>
              <a:rPr lang="en-GB" sz="1000" dirty="0">
                <a:solidFill>
                  <a:srgbClr val="0D0D0D"/>
                </a:solidFill>
              </a:rPr>
              <a:t>Distance from the centre of the pitch – engineered from the y coordinate;</a:t>
            </a:r>
          </a:p>
          <a:p>
            <a:pPr lvl="1"/>
            <a:r>
              <a:rPr lang="en-GB" sz="1000" dirty="0">
                <a:solidFill>
                  <a:srgbClr val="0D0D0D"/>
                </a:solidFill>
              </a:rPr>
              <a:t>Angle to the goal – determined using the distance from the goal and centre of the pitch; and</a:t>
            </a:r>
          </a:p>
          <a:p>
            <a:pPr lvl="1"/>
            <a:r>
              <a:rPr lang="en-GB" sz="1000" dirty="0">
                <a:solidFill>
                  <a:srgbClr val="0D0D0D"/>
                </a:solidFill>
              </a:rPr>
              <a:t>Dummy encoding of categorical features including Body Part to </a:t>
            </a:r>
            <a:r>
              <a:rPr lang="en-GB" sz="1000" dirty="0" err="1">
                <a:solidFill>
                  <a:srgbClr val="0D0D0D"/>
                </a:solidFill>
              </a:rPr>
              <a:t>is_foot</a:t>
            </a:r>
            <a:r>
              <a:rPr lang="en-GB" sz="1000" dirty="0">
                <a:solidFill>
                  <a:srgbClr val="0D0D0D"/>
                </a:solidFill>
              </a:rPr>
              <a:t> and </a:t>
            </a:r>
            <a:r>
              <a:rPr lang="en-GB" sz="1000" dirty="0" err="1">
                <a:solidFill>
                  <a:srgbClr val="0D0D0D"/>
                </a:solidFill>
              </a:rPr>
              <a:t>is_head</a:t>
            </a:r>
            <a:r>
              <a:rPr lang="en-GB" sz="1000" dirty="0">
                <a:solidFill>
                  <a:srgbClr val="0D0D0D"/>
                </a:solidFill>
              </a:rPr>
              <a:t>, and Interference on the Shooter to Low, Medium and High.</a:t>
            </a:r>
          </a:p>
          <a:p>
            <a:pPr lvl="1"/>
            <a:endParaRPr lang="en-GB" sz="1000" dirty="0">
              <a:solidFill>
                <a:srgbClr val="0D0D0D"/>
              </a:solidFill>
            </a:endParaRPr>
          </a:p>
          <a:p>
            <a:r>
              <a:rPr lang="en-GB" sz="1000" dirty="0">
                <a:solidFill>
                  <a:srgbClr val="0D0D0D"/>
                </a:solidFill>
              </a:rPr>
              <a:t>The visualisations on the right show features that demonstrate monotonic relationships. The further a shot is away from the goal line, the less likely the shot taker is to score. (Fig. A) and the lower the interference level on the shooter, the higher the probability that they are to score from the shot (Fig. B). </a:t>
            </a:r>
          </a:p>
          <a:p>
            <a:pPr lvl="1"/>
            <a:endParaRPr lang="en-GB" sz="1000" dirty="0">
              <a:solidFill>
                <a:srgbClr val="0D0D0D"/>
              </a:solidFill>
            </a:endParaRPr>
          </a:p>
          <a:p>
            <a:r>
              <a:rPr lang="en-GB" sz="1000" dirty="0">
                <a:solidFill>
                  <a:srgbClr val="0D0D0D"/>
                </a:solidFill>
              </a:rPr>
              <a:t>Much more information about analysis each feature for their monotonic relationship can be found in Univariate Analysis (section 8) of the Chance Quality Model notebook [</a:t>
            </a:r>
            <a:r>
              <a:rPr lang="en-GB" sz="1000" dirty="0">
                <a:solidFill>
                  <a:srgbClr val="0D0D0D"/>
                </a:solidFill>
                <a:hlinkClick r:id="rId3"/>
              </a:rPr>
              <a:t>link</a:t>
            </a:r>
            <a:r>
              <a:rPr lang="en-GB" sz="1000" dirty="0">
                <a:solidFill>
                  <a:srgbClr val="0D0D0D"/>
                </a:solidFill>
              </a:rPr>
              <a:t>]. Further details of the all the features engineered with the available data, and features that I would hypothetically engineer from a full Event dataset can be found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Creating and analysing the features used in the improved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 Engineering and Univariate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9" name="Picture 8">
            <a:extLst>
              <a:ext uri="{FF2B5EF4-FFF2-40B4-BE49-F238E27FC236}">
                <a16:creationId xmlns:a16="http://schemas.microsoft.com/office/drawing/2014/main" id="{E9DAD072-8F7D-CC4A-818D-66AE59C2A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0694" y="1281280"/>
            <a:ext cx="3998152" cy="2169440"/>
          </a:xfrm>
          <a:prstGeom prst="rect">
            <a:avLst/>
          </a:prstGeom>
        </p:spPr>
      </p:pic>
      <p:pic>
        <p:nvPicPr>
          <p:cNvPr id="14" name="Picture 13">
            <a:extLst>
              <a:ext uri="{FF2B5EF4-FFF2-40B4-BE49-F238E27FC236}">
                <a16:creationId xmlns:a16="http://schemas.microsoft.com/office/drawing/2014/main" id="{58F3FE70-8AD8-3C46-99D6-34DA15131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0692" y="3639763"/>
            <a:ext cx="3998153" cy="2143999"/>
          </a:xfrm>
          <a:prstGeom prst="rect">
            <a:avLst/>
          </a:prstGeom>
        </p:spPr>
      </p:pic>
      <p:sp>
        <p:nvSpPr>
          <p:cNvPr id="11" name="Rectangle 10">
            <a:extLst>
              <a:ext uri="{FF2B5EF4-FFF2-40B4-BE49-F238E27FC236}">
                <a16:creationId xmlns:a16="http://schemas.microsoft.com/office/drawing/2014/main" id="{F0043C72-BEC5-0E4B-96EC-B74FFE333384}"/>
              </a:ext>
            </a:extLst>
          </p:cNvPr>
          <p:cNvSpPr/>
          <p:nvPr/>
        </p:nvSpPr>
        <p:spPr>
          <a:xfrm>
            <a:off x="7530361" y="5510657"/>
            <a:ext cx="4274289" cy="1007898"/>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600" dirty="0">
                <a:solidFill>
                  <a:schemeClr val="tx2"/>
                </a:solidFill>
                <a:latin typeface="Arial" panose="020B0604020202020204" pitchFamily="34" charset="0"/>
                <a:cs typeface="Arial" panose="020B0604020202020204" pitchFamily="34" charset="0"/>
              </a:rPr>
              <a:t>Include a bit here about the different angles – angle and distance to the mid-goal and visible angle to the goal posts (pg. 9 </a:t>
            </a:r>
            <a:r>
              <a:rPr lang="en-GB" sz="1600" dirty="0" err="1">
                <a:solidFill>
                  <a:schemeClr val="tx2"/>
                </a:solidFill>
                <a:latin typeface="Arial" panose="020B0604020202020204" pitchFamily="34" charset="0"/>
                <a:cs typeface="Arial" panose="020B0604020202020204" pitchFamily="34" charset="0"/>
              </a:rPr>
              <a:t>rowlinson</a:t>
            </a:r>
            <a:r>
              <a:rPr lang="en-GB" sz="1600" dirty="0">
                <a:solidFill>
                  <a:schemeClr val="tx2"/>
                </a:solidFill>
                <a:latin typeface="Arial" panose="020B0604020202020204" pitchFamily="34" charset="0"/>
                <a:cs typeface="Arial" panose="020B0604020202020204" pitchFamily="34" charset="0"/>
              </a:rPr>
              <a:t> thesis)</a:t>
            </a:r>
            <a:endParaRPr lang="en-GB" sz="1600" dirty="0">
              <a:solidFill>
                <a:schemeClr val="tx2"/>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36495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364034"/>
            <a:ext cx="6714970" cy="4475360"/>
          </a:xfrm>
        </p:spPr>
        <p:txBody>
          <a:bodyPr lIns="0" tIns="0" rIns="0" bIns="0" anchor="t">
            <a:noAutofit/>
          </a:bodyPr>
          <a:lstStyle/>
          <a:p>
            <a:pPr marL="239395" indent="-239395"/>
            <a:r>
              <a:rPr lang="en-GB" sz="1080" dirty="0">
                <a:solidFill>
                  <a:srgbClr val="0D0D0D"/>
                </a:solidFill>
              </a:rPr>
              <a:t>At this stage in the analysis, it’s important to not just look at each feature individually, but how they interact with each other. Multivariate analysis is all about finding highly correlated features and thinking about how to deal with them. This is important for two reasons:</a:t>
            </a:r>
          </a:p>
          <a:p>
            <a:pPr marL="527388" lvl="1" indent="-239395"/>
            <a:r>
              <a:rPr lang="en-GB" sz="1080" dirty="0">
                <a:solidFill>
                  <a:srgbClr val="0D0D0D"/>
                </a:solidFill>
              </a:rPr>
              <a:t>Highly correlated features might lead to overfitting and have a negative effect on results; and</a:t>
            </a:r>
          </a:p>
          <a:p>
            <a:pPr marL="527388" lvl="1" indent="-239395"/>
            <a:r>
              <a:rPr lang="en-GB" sz="1080" dirty="0">
                <a:solidFill>
                  <a:srgbClr val="0D0D0D"/>
                </a:solidFill>
              </a:rPr>
              <a:t>Highly correlated features can very easily mess with the feature interpretation and importance.</a:t>
            </a:r>
          </a:p>
          <a:p>
            <a:pPr marL="527388" lvl="1" indent="-239395"/>
            <a:endParaRPr lang="en-GB" sz="1080" dirty="0">
              <a:solidFill>
                <a:srgbClr val="0D0D0D"/>
              </a:solidFill>
            </a:endParaRPr>
          </a:p>
          <a:p>
            <a:pPr marL="239395" indent="-239395"/>
            <a:r>
              <a:rPr lang="en-GB" sz="1080" dirty="0">
                <a:solidFill>
                  <a:srgbClr val="0D0D0D"/>
                </a:solidFill>
              </a:rPr>
              <a:t>The visualisation on the right is a final heat map correlation matrix, with the features that were used in the final model. Highly correlated features such as angle and </a:t>
            </a:r>
            <a:r>
              <a:rPr lang="en-GB" sz="1080" dirty="0" err="1">
                <a:solidFill>
                  <a:srgbClr val="0D0D0D"/>
                </a:solidFill>
              </a:rPr>
              <a:t>distance_to_centerM</a:t>
            </a:r>
            <a:r>
              <a:rPr lang="en-GB" sz="1080" dirty="0">
                <a:solidFill>
                  <a:srgbClr val="0D0D0D"/>
                </a:solidFill>
              </a:rPr>
              <a:t>, and </a:t>
            </a:r>
            <a:r>
              <a:rPr lang="en-GB" sz="1080" dirty="0" err="1">
                <a:solidFill>
                  <a:srgbClr val="0D0D0D"/>
                </a:solidFill>
              </a:rPr>
              <a:t>isHead</a:t>
            </a:r>
            <a:r>
              <a:rPr lang="en-GB" sz="1080" dirty="0">
                <a:solidFill>
                  <a:srgbClr val="0D0D0D"/>
                </a:solidFill>
              </a:rPr>
              <a:t> and </a:t>
            </a:r>
            <a:r>
              <a:rPr lang="en-GB" sz="1080" dirty="0" err="1">
                <a:solidFill>
                  <a:srgbClr val="0D0D0D"/>
                </a:solidFill>
              </a:rPr>
              <a:t>header_distance_to_goalM</a:t>
            </a:r>
            <a:r>
              <a:rPr lang="en-GB" sz="1080" dirty="0">
                <a:solidFill>
                  <a:srgbClr val="0D0D0D"/>
                </a:solidFill>
              </a:rPr>
              <a:t> were treated appropriately, remove one of each. </a:t>
            </a:r>
            <a:r>
              <a:rPr lang="en-GB" sz="1080" dirty="0" err="1">
                <a:solidFill>
                  <a:srgbClr val="0D0D0D"/>
                </a:solidFill>
              </a:rPr>
              <a:t>Medium_Interference_on_the_Shooter</a:t>
            </a:r>
            <a:r>
              <a:rPr lang="en-GB" sz="1080" dirty="0">
                <a:solidFill>
                  <a:srgbClr val="0D0D0D"/>
                </a:solidFill>
              </a:rPr>
              <a:t> was also dropped from the final model, as when one-hot encoding a categorical column, you should always delete one of the created columns.</a:t>
            </a:r>
          </a:p>
          <a:p>
            <a:pPr marL="239395" indent="-239395"/>
            <a:endParaRPr lang="en-GB" sz="1080" dirty="0">
              <a:solidFill>
                <a:srgbClr val="0D0D0D"/>
              </a:solidFill>
            </a:endParaRPr>
          </a:p>
          <a:p>
            <a:pPr marL="239395" indent="-239395"/>
            <a:r>
              <a:rPr lang="en-GB" sz="1080" dirty="0">
                <a:solidFill>
                  <a:srgbClr val="0D0D0D"/>
                </a:solidFill>
              </a:rPr>
              <a:t>The Number of Intervening Opponents and the Number of Intervening Teammates are highly correlated features, but are features that were provided in the raw dataset that I have assumed are not derivatives of each other and not correlated, and will therefore be left untouched in this exercise.</a:t>
            </a:r>
          </a:p>
          <a:p>
            <a:pPr marL="239395" indent="-239395"/>
            <a:endParaRPr lang="en-GB" sz="1080" dirty="0">
              <a:solidFill>
                <a:srgbClr val="0D0D0D"/>
              </a:solidFill>
            </a:endParaRPr>
          </a:p>
          <a:p>
            <a:pPr marL="239395" indent="-239395"/>
            <a:r>
              <a:rPr lang="en-GB" sz="1080" dirty="0">
                <a:solidFill>
                  <a:srgbClr val="0D0D0D"/>
                </a:solidFill>
              </a:rPr>
              <a:t>The performance of the final Logistic Regression model was the following:</a:t>
            </a:r>
          </a:p>
          <a:p>
            <a:pPr marL="527388" lvl="1" indent="-239395"/>
            <a:r>
              <a:rPr lang="en-GB" sz="1080" dirty="0">
                <a:solidFill>
                  <a:srgbClr val="0D0D0D"/>
                </a:solidFill>
              </a:rPr>
              <a:t>Log Loss: 0.289 (reduction from 0.332)</a:t>
            </a:r>
          </a:p>
          <a:p>
            <a:pPr marL="527388" lvl="1" indent="-239395"/>
            <a:r>
              <a:rPr lang="en-GB" sz="1080" dirty="0">
                <a:solidFill>
                  <a:srgbClr val="0D0D0D"/>
                </a:solidFill>
              </a:rPr>
              <a:t>ROC AUC: 80.7% (increase from 72.8%)</a:t>
            </a:r>
          </a:p>
          <a:p>
            <a:pPr marL="527388" lvl="1" indent="-239395"/>
            <a:endParaRPr lang="en-GB" sz="1080" dirty="0">
              <a:solidFill>
                <a:srgbClr val="0D0D0D"/>
              </a:solidFill>
            </a:endParaRPr>
          </a:p>
          <a:p>
            <a:pPr marL="239395" indent="-239395"/>
            <a:r>
              <a:rPr lang="en-GB" sz="1080" dirty="0">
                <a:solidFill>
                  <a:srgbClr val="0D0D0D"/>
                </a:solidFill>
              </a:rPr>
              <a:t>As we can see, incorporation of the the defensive metrics (interference on the shooter, number of intervening opponents), the number of intervening teammates, and angle of the shot, all reduced the Log Loss of the model substantially, relative to the initial model. The ROC AUC also increased.</a:t>
            </a:r>
          </a:p>
          <a:p>
            <a:pPr marL="239395" indent="-239395"/>
            <a:endParaRPr lang="en-GB" sz="1080" dirty="0">
              <a:solidFill>
                <a:srgbClr val="0D0D0D"/>
              </a:solidFill>
            </a:endParaRPr>
          </a:p>
          <a:p>
            <a:pPr marL="239395" indent="-239395"/>
            <a:r>
              <a:rPr lang="en-GB" sz="1080" dirty="0">
                <a:solidFill>
                  <a:srgbClr val="0D0D0D"/>
                </a:solidFill>
              </a:rPr>
              <a:t>More information about the Multivariate analysis and can be found in section 10 of the Chance Quality Model notebook [</a:t>
            </a:r>
            <a:r>
              <a:rPr lang="en-GB" sz="1080" dirty="0">
                <a:solidFill>
                  <a:srgbClr val="0D0D0D"/>
                </a:solidFill>
                <a:hlinkClick r:id="rId3"/>
              </a:rPr>
              <a:t>link</a:t>
            </a:r>
            <a:r>
              <a:rPr lang="en-GB" sz="108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Dealing with highly correlated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Multivariate Analysis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4"/>
            <a:ext cx="11417300" cy="27790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8196" name="Picture 4">
            <a:extLst>
              <a:ext uri="{FF2B5EF4-FFF2-40B4-BE49-F238E27FC236}">
                <a16:creationId xmlns:a16="http://schemas.microsoft.com/office/drawing/2014/main" id="{76FA4750-2353-E442-A102-F18590351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623" y="1364035"/>
            <a:ext cx="4703423" cy="36703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9E6DBA3-1C33-D043-9CFB-A12E8CB517CF}"/>
              </a:ext>
            </a:extLst>
          </p:cNvPr>
          <p:cNvSpPr/>
          <p:nvPr/>
        </p:nvSpPr>
        <p:spPr>
          <a:xfrm>
            <a:off x="8871950" y="4736048"/>
            <a:ext cx="2679970" cy="965519"/>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Decide whether ‘final model performance’ stats should stay on this slide or the next one</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371120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143624" cy="4424524"/>
          </a:xfrm>
        </p:spPr>
        <p:txBody>
          <a:bodyPr lIns="0" tIns="0" rIns="0" bIns="0" anchor="t">
            <a:noAutofit/>
          </a:bodyPr>
          <a:lstStyle/>
          <a:p>
            <a:pPr marL="239395" indent="-239395"/>
            <a:r>
              <a:rPr lang="en-GB" sz="1210" dirty="0">
                <a:solidFill>
                  <a:srgbClr val="0D0D0D"/>
                </a:solidFill>
              </a:rPr>
              <a:t>The purpose of this Chance Quality Model is to calculate probability of a shot resulting in a goal (i.e. P[</a:t>
            </a:r>
            <a:r>
              <a:rPr lang="en-GB" sz="1210" dirty="0" err="1">
                <a:solidFill>
                  <a:srgbClr val="0D0D0D"/>
                </a:solidFill>
              </a:rPr>
              <a:t>goal|shot,situation</a:t>
            </a:r>
            <a:r>
              <a:rPr lang="en-GB" sz="1210" dirty="0">
                <a:solidFill>
                  <a:srgbClr val="0D0D0D"/>
                </a:solidFill>
              </a:rPr>
              <a:t>]).  From this, it is possible to determine the probability that a shot results in a goal.</a:t>
            </a:r>
          </a:p>
          <a:p>
            <a:pPr marL="239395" indent="-239395"/>
            <a:endParaRPr lang="en-GB" sz="1210" dirty="0">
              <a:solidFill>
                <a:srgbClr val="0D0D0D"/>
              </a:solidFill>
            </a:endParaRPr>
          </a:p>
          <a:p>
            <a:pPr marL="239395" indent="-239395"/>
            <a:r>
              <a:rPr lang="en-GB" sz="1210" dirty="0">
                <a:solidFill>
                  <a:srgbClr val="0D0D0D"/>
                </a:solidFill>
              </a:rPr>
              <a:t>The main focus of optimising the model was to focus on minimising the Log Loss, but the important outcome is to see if the model probabilities correctly. This can be visualised through </a:t>
            </a:r>
            <a:r>
              <a:rPr lang="en-GB" sz="1210" u="sng" dirty="0">
                <a:solidFill>
                  <a:srgbClr val="0D0D0D"/>
                </a:solidFill>
              </a:rPr>
              <a:t>Calibration Plots</a:t>
            </a:r>
            <a:r>
              <a:rPr lang="en-GB" sz="1210" dirty="0">
                <a:solidFill>
                  <a:srgbClr val="0D0D0D"/>
                </a:solidFill>
              </a:rPr>
              <a:t> (Fig. A).</a:t>
            </a:r>
          </a:p>
          <a:p>
            <a:pPr marL="239395" indent="-239395"/>
            <a:endParaRPr lang="en-GB" sz="1210" dirty="0">
              <a:solidFill>
                <a:srgbClr val="0D0D0D"/>
              </a:solidFill>
            </a:endParaRPr>
          </a:p>
          <a:p>
            <a:pPr marL="239395" indent="-239395"/>
            <a:r>
              <a:rPr lang="en-GB" sz="1210" dirty="0">
                <a:solidFill>
                  <a:srgbClr val="0D0D0D"/>
                </a:solidFill>
              </a:rPr>
              <a:t>The observed likelihood of the shots in the dataset resulting in goals is between the 0% and 5% bucket. The model is well-calibrated and ready to use with the Metrica Sports shot data.</a:t>
            </a:r>
          </a:p>
          <a:p>
            <a:pPr marL="239395" indent="-239395"/>
            <a:endParaRPr lang="en-GB" sz="1210" dirty="0">
              <a:solidFill>
                <a:srgbClr val="0D0D0D"/>
              </a:solidFill>
            </a:endParaRPr>
          </a:p>
          <a:p>
            <a:pPr marL="239395" indent="-239395"/>
            <a:r>
              <a:rPr lang="en-GB" sz="1210" dirty="0">
                <a:solidFill>
                  <a:srgbClr val="0D0D0D"/>
                </a:solidFill>
              </a:rPr>
              <a:t>Through the Feature Interpretation, it is possible to analyse the coefficients of the features, by both sign and magnitude (Fig. B). The take home messages from the model are:</a:t>
            </a:r>
          </a:p>
          <a:p>
            <a:pPr marL="527388" lvl="1" indent="-239395"/>
            <a:r>
              <a:rPr lang="en-GB" sz="1210" dirty="0">
                <a:solidFill>
                  <a:srgbClr val="0D0D0D"/>
                </a:solidFill>
              </a:rPr>
              <a:t>As expected, the position on the field is extremely important when shooting. The further away the shot for both headed and non-headed chances. The further away you are from the goal, the less likely the shot is to result in a goal;</a:t>
            </a:r>
          </a:p>
          <a:p>
            <a:pPr marL="527388" lvl="1" indent="-239395"/>
            <a:r>
              <a:rPr lang="en-GB" sz="1210" dirty="0">
                <a:solidFill>
                  <a:srgbClr val="0D0D0D"/>
                </a:solidFill>
              </a:rPr>
              <a:t>The further you are from the centre of the field, the more unlikely to score; and</a:t>
            </a:r>
          </a:p>
          <a:p>
            <a:pPr marL="527388" lvl="1" indent="-239395"/>
            <a:r>
              <a:rPr lang="en-GB" sz="1210" dirty="0">
                <a:solidFill>
                  <a:srgbClr val="0D0D0D"/>
                </a:solidFill>
              </a:rPr>
              <a:t>The number of intervening opponents also plays a significant factor in the </a:t>
            </a:r>
          </a:p>
          <a:p>
            <a:pPr marL="239395" indent="-239395"/>
            <a:endParaRPr lang="en-GB" sz="1210" dirty="0">
              <a:solidFill>
                <a:srgbClr val="0D0D0D"/>
              </a:solidFill>
            </a:endParaRPr>
          </a:p>
          <a:p>
            <a:pPr marL="239395" indent="-239395"/>
            <a:r>
              <a:rPr lang="en-GB" sz="1210" dirty="0">
                <a:solidFill>
                  <a:srgbClr val="0D0D0D"/>
                </a:solidFill>
              </a:rPr>
              <a:t>More information about the Final Model and Feature Interpretation can be found in sections 12 and 13 respectively of the Chance Quality Model notebook.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Analysis of the final model before being used for prediction on the Metrica Sports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Final Model Evaluation and Feature Interpretation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pic>
        <p:nvPicPr>
          <p:cNvPr id="11268" name="Picture 4">
            <a:extLst>
              <a:ext uri="{FF2B5EF4-FFF2-40B4-BE49-F238E27FC236}">
                <a16:creationId xmlns:a16="http://schemas.microsoft.com/office/drawing/2014/main" id="{D232846D-9E44-DC4C-88B6-1AAE1080B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71" y="1257763"/>
            <a:ext cx="4989675" cy="2643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57907-62B8-3F4F-AAA1-6FEB169B751F}"/>
              </a:ext>
            </a:extLst>
          </p:cNvPr>
          <p:cNvSpPr txBox="1"/>
          <p:nvPr/>
        </p:nvSpPr>
        <p:spPr>
          <a:xfrm>
            <a:off x="6528098" y="1206926"/>
            <a:ext cx="440273" cy="369332"/>
          </a:xfrm>
          <a:prstGeom prst="rect">
            <a:avLst/>
          </a:prstGeom>
          <a:noFill/>
        </p:spPr>
        <p:txBody>
          <a:bodyPr wrap="square" rtlCol="0">
            <a:spAutoFit/>
          </a:bodyPr>
          <a:lstStyle/>
          <a:p>
            <a:pPr algn="ctr"/>
            <a:r>
              <a:rPr lang="en-US" b="1" dirty="0">
                <a:solidFill>
                  <a:srgbClr val="00275E"/>
                </a:solidFill>
              </a:rPr>
              <a:t>A</a:t>
            </a:r>
          </a:p>
        </p:txBody>
      </p:sp>
      <p:sp>
        <p:nvSpPr>
          <p:cNvPr id="11" name="TextBox 10">
            <a:extLst>
              <a:ext uri="{FF2B5EF4-FFF2-40B4-BE49-F238E27FC236}">
                <a16:creationId xmlns:a16="http://schemas.microsoft.com/office/drawing/2014/main" id="{036E13EE-B02A-EA4E-9703-F4805BAF10DF}"/>
              </a:ext>
            </a:extLst>
          </p:cNvPr>
          <p:cNvSpPr txBox="1"/>
          <p:nvPr/>
        </p:nvSpPr>
        <p:spPr>
          <a:xfrm>
            <a:off x="6528098" y="3952218"/>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4" name="Picture 3">
            <a:extLst>
              <a:ext uri="{FF2B5EF4-FFF2-40B4-BE49-F238E27FC236}">
                <a16:creationId xmlns:a16="http://schemas.microsoft.com/office/drawing/2014/main" id="{74BBEB7F-121A-154E-980B-0F0CBB029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385" y="4060837"/>
            <a:ext cx="3486914" cy="1743457"/>
          </a:xfrm>
          <a:prstGeom prst="rect">
            <a:avLst/>
          </a:prstGeom>
        </p:spPr>
      </p:pic>
      <p:sp>
        <p:nvSpPr>
          <p:cNvPr id="12" name="Rectangle 11">
            <a:extLst>
              <a:ext uri="{FF2B5EF4-FFF2-40B4-BE49-F238E27FC236}">
                <a16:creationId xmlns:a16="http://schemas.microsoft.com/office/drawing/2014/main" id="{BFEA5E50-FC8F-7243-83F6-C3E1D73AB456}"/>
              </a:ext>
            </a:extLst>
          </p:cNvPr>
          <p:cNvSpPr/>
          <p:nvPr/>
        </p:nvSpPr>
        <p:spPr>
          <a:xfrm>
            <a:off x="7977870" y="711200"/>
            <a:ext cx="3298600" cy="1906044"/>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For some reason, the angle to the goal is not as significant effect on the chance of a goal as expected (see coefficients) . Investigate this.</a:t>
            </a:r>
          </a:p>
          <a:p>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a:p>
            <a:r>
              <a:rPr lang="en-GB" sz="1400" dirty="0">
                <a:solidFill>
                  <a:srgbClr val="0D0D0D"/>
                </a:solidFill>
                <a:latin typeface="Arial" panose="020B0604020202020204" pitchFamily="34" charset="0"/>
                <a:ea typeface="Heiti SC Medium" pitchFamily="2" charset="-128"/>
                <a:cs typeface="Arial" panose="020B0604020202020204" pitchFamily="34" charset="0"/>
              </a:rPr>
              <a:t>Phrase to include: </a:t>
            </a:r>
            <a:r>
              <a:rPr lang="en-GB" sz="1400" dirty="0">
                <a:solidFill>
                  <a:srgbClr val="0D0D0D"/>
                </a:solidFill>
              </a:rPr>
              <a:t>as you’d expect, the coefficients for position and angle are both highly significant for both headed and non-headed chances.</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213217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1115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2: Application of Metrica Sports Data</a:t>
            </a:r>
          </a:p>
          <a:p>
            <a:pPr defTabSz="1219170">
              <a:lnSpc>
                <a:spcPts val="4000"/>
              </a:lnSpc>
            </a:pPr>
            <a:r>
              <a:rPr lang="en-GB" sz="3000" dirty="0">
                <a:solidFill>
                  <a:srgbClr val="00275E"/>
                </a:solidFill>
              </a:rPr>
              <a:t>Using Metrica Sports Tracking and corresponding </a:t>
            </a:r>
          </a:p>
          <a:p>
            <a:pPr defTabSz="1219170">
              <a:lnSpc>
                <a:spcPts val="4000"/>
              </a:lnSpc>
            </a:pPr>
            <a:r>
              <a:rPr lang="en-GB" sz="3000" dirty="0">
                <a:solidFill>
                  <a:srgbClr val="00275E"/>
                </a:solidFill>
              </a:rPr>
              <a:t>Event data with sample game 2</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96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4" y="1391837"/>
            <a:ext cx="8221134" cy="4533441"/>
          </a:xfrm>
        </p:spPr>
        <p:txBody>
          <a:bodyPr lIns="0" tIns="0" rIns="0" bIns="0" anchor="t"/>
          <a:lstStyle/>
          <a:p>
            <a:pPr marL="0" indent="0">
              <a:buNone/>
            </a:pPr>
            <a:r>
              <a:rPr lang="en-GB" sz="1400" b="1" dirty="0">
                <a:solidFill>
                  <a:srgbClr val="00275E"/>
                </a:solidFill>
              </a:rPr>
              <a:t>Data Engineering</a:t>
            </a:r>
          </a:p>
          <a:p>
            <a:pPr marL="0" indent="0">
              <a:buNone/>
            </a:pPr>
            <a:r>
              <a:rPr lang="en-GB" sz="1400" dirty="0">
                <a:solidFill>
                  <a:srgbClr val="262626"/>
                </a:solidFill>
              </a:rPr>
              <a:t>Including converting the pitch coordinates to a standardised coordinate system, </a:t>
            </a:r>
            <a:r>
              <a:rPr lang="en-GB" sz="1400" dirty="0" err="1">
                <a:solidFill>
                  <a:srgbClr val="262626"/>
                </a:solidFill>
              </a:rPr>
              <a:t>subsetting</a:t>
            </a:r>
            <a:r>
              <a:rPr lang="en-GB" sz="1400" dirty="0">
                <a:solidFill>
                  <a:srgbClr val="262626"/>
                </a:solidFill>
              </a:rPr>
              <a:t> home and away DataFrames, reversing the direction of players to ensure each team is in the same direction for the full 90 minutes, and determining each of the player’s positions, speed, acceleration, and movement at a defined moment, using the timestep and distance travelled to calculate the the relative positions, speed, and acceleration of players for a given moment/sequence in play.</a:t>
            </a:r>
            <a:endParaRPr lang="en-GB" sz="1400" b="1" dirty="0">
              <a:solidFill>
                <a:srgbClr val="262626"/>
              </a:solidFill>
            </a:endParaRPr>
          </a:p>
          <a:p>
            <a:pPr marL="0" indent="0">
              <a:buNone/>
            </a:pPr>
            <a:endParaRPr lang="en-GB" sz="1400" b="1" dirty="0">
              <a:solidFill>
                <a:srgbClr val="262626"/>
              </a:solidFill>
            </a:endParaRPr>
          </a:p>
          <a:p>
            <a:pPr marL="0" indent="0">
              <a:buNone/>
            </a:pPr>
            <a:r>
              <a:rPr lang="en-GB" sz="1400" b="1" dirty="0">
                <a:solidFill>
                  <a:srgbClr val="00275E"/>
                </a:solidFill>
              </a:rPr>
              <a:t>Exploratory Data Analysis of the match</a:t>
            </a:r>
          </a:p>
          <a:p>
            <a:pPr marL="0" indent="0">
              <a:buNone/>
            </a:pPr>
            <a:r>
              <a:rPr lang="en-GB" sz="1400" dirty="0">
                <a:solidFill>
                  <a:srgbClr val="262626"/>
                </a:solidFill>
              </a:rPr>
              <a:t>Visualisation of the 24 shots taken during the match by the home and away teams, including Tracking data visualisation to conduct an eye test of the key chances and goals.</a:t>
            </a:r>
          </a:p>
          <a:p>
            <a:pPr marL="0" indent="0">
              <a:buNone/>
            </a:pPr>
            <a:endParaRPr lang="en-GB" sz="1400" b="1" dirty="0">
              <a:solidFill>
                <a:srgbClr val="262626"/>
              </a:solidFill>
            </a:endParaRPr>
          </a:p>
          <a:p>
            <a:pPr marL="0" indent="0">
              <a:buNone/>
            </a:pPr>
            <a:r>
              <a:rPr lang="en-GB" sz="1400" b="1" dirty="0">
                <a:solidFill>
                  <a:srgbClr val="00275E"/>
                </a:solidFill>
              </a:rPr>
              <a:t>Create features required for predictions to be made for the data using the trained Chance Quality model</a:t>
            </a:r>
          </a:p>
          <a:p>
            <a:pPr marL="0" indent="0">
              <a:buNone/>
            </a:pPr>
            <a:r>
              <a:rPr lang="en-GB" sz="1400" dirty="0">
                <a:solidFill>
                  <a:srgbClr val="262626"/>
                </a:solidFill>
              </a:rPr>
              <a:t>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 This data is then exported.</a:t>
            </a:r>
          </a:p>
          <a:p>
            <a:pPr marL="0" indent="0">
              <a:buNone/>
            </a:pPr>
            <a:endParaRPr lang="en-GB" sz="1400" dirty="0">
              <a:solidFill>
                <a:srgbClr val="262626"/>
              </a:solidFill>
            </a:endParaRPr>
          </a:p>
          <a:p>
            <a:pPr marL="0" indent="0">
              <a:buNone/>
            </a:pPr>
            <a:r>
              <a:rPr lang="en-GB" sz="1400" b="1" dirty="0">
                <a:solidFill>
                  <a:srgbClr val="00275E"/>
                </a:solidFill>
              </a:rPr>
              <a:t>Export data</a:t>
            </a:r>
            <a:endParaRPr lang="en-GB" sz="1400" dirty="0">
              <a:solidFill>
                <a:srgbClr val="262626"/>
              </a:solidFill>
            </a:endParaRPr>
          </a:p>
          <a:p>
            <a:pPr marL="0" indent="0">
              <a:buNone/>
            </a:pPr>
            <a:r>
              <a:rPr lang="en-GB" sz="1400" dirty="0">
                <a:solidFill>
                  <a:srgbClr val="262626"/>
                </a:solidFill>
              </a:rPr>
              <a:t>Data converted to a format that matches the provided Shots data and exported, ready to be analysed and predicted upon for an assessment of the attacking chances during the match.</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Metrica Sports Tracking and Event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86399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387349" y="373770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5" name="Oval 14">
            <a:extLst>
              <a:ext uri="{FF2B5EF4-FFF2-40B4-BE49-F238E27FC236}">
                <a16:creationId xmlns:a16="http://schemas.microsoft.com/office/drawing/2014/main" id="{9DE1EB0F-2515-5D43-8A78-48A57D9189F3}"/>
              </a:ext>
            </a:extLst>
          </p:cNvPr>
          <p:cNvSpPr/>
          <p:nvPr/>
        </p:nvSpPr>
        <p:spPr>
          <a:xfrm>
            <a:off x="387349" y="52374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4</a:t>
            </a:r>
          </a:p>
        </p:txBody>
      </p:sp>
      <p:pic>
        <p:nvPicPr>
          <p:cNvPr id="19" name="Picture 18">
            <a:extLst>
              <a:ext uri="{FF2B5EF4-FFF2-40B4-BE49-F238E27FC236}">
                <a16:creationId xmlns:a16="http://schemas.microsoft.com/office/drawing/2014/main" id="{5F2D825E-50CC-E24D-8D4D-B5AC0CF65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6959" y="1254170"/>
            <a:ext cx="2347867" cy="1507437"/>
          </a:xfrm>
          <a:prstGeom prst="rect">
            <a:avLst/>
          </a:prstGeom>
        </p:spPr>
      </p:pic>
      <p:pic>
        <p:nvPicPr>
          <p:cNvPr id="23" name="Picture 22">
            <a:extLst>
              <a:ext uri="{FF2B5EF4-FFF2-40B4-BE49-F238E27FC236}">
                <a16:creationId xmlns:a16="http://schemas.microsoft.com/office/drawing/2014/main" id="{D06F8CF0-9943-DC4B-A869-7DECEDD4F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4448" y="4433110"/>
            <a:ext cx="2184507" cy="1492167"/>
          </a:xfrm>
          <a:prstGeom prst="rect">
            <a:avLst/>
          </a:prstGeom>
        </p:spPr>
      </p:pic>
      <p:pic>
        <p:nvPicPr>
          <p:cNvPr id="27" name="Picture 26">
            <a:extLst>
              <a:ext uri="{FF2B5EF4-FFF2-40B4-BE49-F238E27FC236}">
                <a16:creationId xmlns:a16="http://schemas.microsoft.com/office/drawing/2014/main" id="{98F93439-70DA-B247-A6E0-3BB8E23AE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5686391"/>
            <a:ext cx="530550" cy="132638"/>
          </a:xfrm>
          <a:prstGeom prst="rect">
            <a:avLst/>
          </a:prstGeom>
        </p:spPr>
      </p:pic>
      <p:pic>
        <p:nvPicPr>
          <p:cNvPr id="29" name="Picture 28">
            <a:extLst>
              <a:ext uri="{FF2B5EF4-FFF2-40B4-BE49-F238E27FC236}">
                <a16:creationId xmlns:a16="http://schemas.microsoft.com/office/drawing/2014/main" id="{C54D55BD-0C47-4647-B195-430423A72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3096" y="2900984"/>
            <a:ext cx="2195859" cy="1441434"/>
          </a:xfrm>
          <a:prstGeom prst="rect">
            <a:avLst/>
          </a:prstGeom>
        </p:spPr>
      </p:pic>
      <p:pic>
        <p:nvPicPr>
          <p:cNvPr id="30" name="Picture 29">
            <a:extLst>
              <a:ext uri="{FF2B5EF4-FFF2-40B4-BE49-F238E27FC236}">
                <a16:creationId xmlns:a16="http://schemas.microsoft.com/office/drawing/2014/main" id="{63AFE090-DBA3-2945-A0C8-F7BC06B9F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4091929"/>
            <a:ext cx="530550" cy="132638"/>
          </a:xfrm>
          <a:prstGeom prst="rect">
            <a:avLst/>
          </a:prstGeom>
        </p:spPr>
      </p:pic>
    </p:spTree>
    <p:extLst>
      <p:ext uri="{BB962C8B-B14F-4D97-AF65-F5344CB8AC3E}">
        <p14:creationId xmlns:p14="http://schemas.microsoft.com/office/powerpoint/2010/main" val="345765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834953-9B5F-BA47-BE36-134219691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13" y="3717890"/>
            <a:ext cx="2942376" cy="19314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833197" cy="4368083"/>
          </a:xfrm>
        </p:spPr>
        <p:txBody>
          <a:bodyPr lIns="0" tIns="0" rIns="0" bIns="0" anchor="t">
            <a:noAutofit/>
          </a:bodyPr>
          <a:lstStyle/>
          <a:p>
            <a:pPr marL="0" indent="0">
              <a:buNone/>
            </a:pPr>
            <a:r>
              <a:rPr lang="en-GB" sz="1250" dirty="0">
                <a:solidFill>
                  <a:srgbClr val="0D0D0D"/>
                </a:solidFill>
              </a:rPr>
              <a:t>As per the shots Data, the Metrica Sports Event and Tracking data required some steps of Data Engineering before being in a state ready for analysis.</a:t>
            </a:r>
          </a:p>
          <a:p>
            <a:pPr marL="0" indent="0">
              <a:buNone/>
            </a:pPr>
            <a:endParaRPr lang="en-GB" sz="1250" b="1" dirty="0">
              <a:solidFill>
                <a:srgbClr val="0D0D0D"/>
              </a:solidFill>
            </a:endParaRPr>
          </a:p>
          <a:p>
            <a:pPr marL="0" indent="0">
              <a:buNone/>
            </a:pPr>
            <a:r>
              <a:rPr lang="en-GB" sz="1250" b="1" dirty="0">
                <a:solidFill>
                  <a:srgbClr val="0D0D0D"/>
                </a:solidFill>
              </a:rPr>
              <a:t>Pitch dimension conversion</a:t>
            </a:r>
          </a:p>
          <a:p>
            <a:r>
              <a:rPr lang="en-GB" sz="1250" dirty="0">
                <a:solidFill>
                  <a:srgbClr val="0D0D0D"/>
                </a:solidFill>
              </a:rPr>
              <a:t>Converted </a:t>
            </a:r>
            <a:r>
              <a:rPr lang="en-GB" sz="1250" dirty="0" err="1">
                <a:solidFill>
                  <a:srgbClr val="0D0D0D"/>
                </a:solidFill>
              </a:rPr>
              <a:t>Metrica's</a:t>
            </a:r>
            <a:r>
              <a:rPr lang="en-GB" sz="1250" dirty="0">
                <a:solidFill>
                  <a:srgbClr val="0D0D0D"/>
                </a:solidFill>
              </a:rPr>
              <a:t> 0-1 coordinate system to a standardised 106 by 86 coordinate system, as previously conducted with the Shots data, using the </a:t>
            </a:r>
            <a:r>
              <a:rPr lang="en-GB" sz="1250" dirty="0" err="1">
                <a:solidFill>
                  <a:srgbClr val="0D0D0D"/>
                </a:solidFill>
              </a:rPr>
              <a:t>to_metric_coordinates</a:t>
            </a:r>
            <a:r>
              <a:rPr lang="en-GB" sz="1250" dirty="0">
                <a:solidFill>
                  <a:srgbClr val="0D0D0D"/>
                </a:solidFill>
              </a:rPr>
              <a:t> function from the Metrica IO (</a:t>
            </a:r>
            <a:r>
              <a:rPr lang="en-GB" sz="1250" dirty="0" err="1">
                <a:solidFill>
                  <a:srgbClr val="0D0D0D"/>
                </a:solidFill>
              </a:rPr>
              <a:t>mio</a:t>
            </a:r>
            <a:r>
              <a:rPr lang="en-GB" sz="1250" dirty="0">
                <a:solidFill>
                  <a:srgbClr val="0D0D0D"/>
                </a:solidFill>
              </a:rPr>
              <a:t>) library created by Laurie Shaw [</a:t>
            </a:r>
            <a:r>
              <a:rPr lang="en-GB" sz="1250" u="sng" dirty="0">
                <a:solidFill>
                  <a:srgbClr val="00275E"/>
                </a:solidFill>
              </a:rPr>
              <a:t>l</a:t>
            </a:r>
            <a:r>
              <a:rPr lang="en-GB" sz="1250" u="sng" dirty="0">
                <a:solidFill>
                  <a:srgbClr val="00275E"/>
                </a:solidFill>
                <a:hlinkClick r:id="rId4">
                  <a:extLst>
                    <a:ext uri="{A12FA001-AC4F-418D-AE19-62706E023703}">
                      <ahyp:hlinkClr xmlns:ahyp="http://schemas.microsoft.com/office/drawing/2018/hyperlinkcolor" val="tx"/>
                    </a:ext>
                  </a:extLst>
                </a:hlinkClick>
              </a:rPr>
              <a:t>ink</a:t>
            </a:r>
            <a:r>
              <a:rPr lang="en-GB" sz="1250" dirty="0">
                <a:solidFill>
                  <a:srgbClr val="0D0D0D"/>
                </a:solidFill>
              </a:rPr>
              <a:t>]. This is done for both the Event and Tracking data.</a:t>
            </a:r>
          </a:p>
          <a:p>
            <a:endParaRPr lang="en-GB" sz="1250" dirty="0">
              <a:solidFill>
                <a:srgbClr val="0D0D0D"/>
              </a:solidFill>
            </a:endParaRPr>
          </a:p>
          <a:p>
            <a:pPr marL="0" indent="0">
              <a:buNone/>
            </a:pPr>
            <a:r>
              <a:rPr lang="en-GB" sz="1250" b="1" dirty="0">
                <a:solidFill>
                  <a:srgbClr val="0D0D0D"/>
                </a:solidFill>
              </a:rPr>
              <a:t>Reverse player direction</a:t>
            </a:r>
            <a:endParaRPr lang="en-GB" sz="1250" dirty="0">
              <a:solidFill>
                <a:srgbClr val="0D0D0D"/>
              </a:solidFill>
            </a:endParaRPr>
          </a:p>
          <a:p>
            <a:r>
              <a:rPr lang="en-GB" sz="1250" dirty="0">
                <a:solidFill>
                  <a:srgbClr val="0D0D0D"/>
                </a:solidFill>
              </a:rPr>
              <a:t>Reversal of the direction of the home and away players to ensure that each team players in the same direction for the full 90 minutes, Home team right-to-left and the away team left-to-right.</a:t>
            </a:r>
          </a:p>
          <a:p>
            <a:endParaRPr lang="en-GB" sz="1250" dirty="0">
              <a:solidFill>
                <a:srgbClr val="0D0D0D"/>
              </a:solidFill>
            </a:endParaRPr>
          </a:p>
          <a:p>
            <a:pPr marL="0" indent="0">
              <a:buNone/>
            </a:pPr>
            <a:r>
              <a:rPr lang="en-GB" sz="1250" b="1" dirty="0">
                <a:solidFill>
                  <a:srgbClr val="0D0D0D"/>
                </a:solidFill>
              </a:rPr>
              <a:t>Determine each of the player’s speed, acceleration, and movement from position and time step</a:t>
            </a:r>
          </a:p>
          <a:p>
            <a:r>
              <a:rPr lang="en-GB" sz="1250" dirty="0">
                <a:solidFill>
                  <a:srgbClr val="0D0D0D"/>
                </a:solidFill>
              </a:rPr>
              <a:t>With very little data engineering, it is possible to determine the position, speed, acceleration, and direction for all of the players on the field at any given moment.</a:t>
            </a:r>
          </a:p>
          <a:p>
            <a:r>
              <a:rPr lang="en-GB" sz="1250" dirty="0">
                <a:solidFill>
                  <a:srgbClr val="0D0D0D"/>
                </a:solidFill>
              </a:rPr>
              <a:t>Metrica Sports Tracking data is collected at twenty five frames s</a:t>
            </a:r>
            <a:r>
              <a:rPr lang="en-GB" sz="1250" baseline="30000" dirty="0">
                <a:solidFill>
                  <a:srgbClr val="0D0D0D"/>
                </a:solidFill>
              </a:rPr>
              <a:t>-1</a:t>
            </a:r>
            <a:r>
              <a:rPr lang="en-GB" sz="1250" dirty="0">
                <a:solidFill>
                  <a:srgbClr val="0D0D0D"/>
                </a:solidFill>
              </a:rPr>
              <a:t>. Therefore, a player’s speed can be calculated by dividing the distance a player has covered between two frames by 0.04and using a Savitzky-Golay filter. The acceleration is calculated as the 2nd order derivative i.e. speed divided by dt = 0.04 again.</a:t>
            </a:r>
          </a:p>
          <a:p>
            <a:r>
              <a:rPr lang="en-GB" sz="1250" dirty="0">
                <a:solidFill>
                  <a:srgbClr val="0D0D0D"/>
                </a:solidFill>
              </a:rPr>
              <a:t>Velocities and accelerations determined using the Metrica Velocity (</a:t>
            </a:r>
            <a:r>
              <a:rPr lang="en-GB" sz="1250" dirty="0" err="1">
                <a:solidFill>
                  <a:srgbClr val="0D0D0D"/>
                </a:solidFill>
              </a:rPr>
              <a:t>mvel</a:t>
            </a:r>
            <a:r>
              <a:rPr lang="en-GB" sz="1250" dirty="0">
                <a:solidFill>
                  <a:srgbClr val="0D0D0D"/>
                </a:solidFill>
              </a:rPr>
              <a:t>) library by Laurie Shaw [</a:t>
            </a:r>
            <a:r>
              <a:rPr lang="en-GB" sz="1250" u="sng" dirty="0">
                <a:solidFill>
                  <a:srgbClr val="00275E"/>
                </a:solidFill>
              </a:rPr>
              <a:t>l</a:t>
            </a:r>
            <a:r>
              <a:rPr lang="en-GB" sz="1250" u="sng" dirty="0">
                <a:solidFill>
                  <a:srgbClr val="00275E"/>
                </a:solidFill>
                <a:hlinkClick r:id="rId4">
                  <a:extLst>
                    <a:ext uri="{A12FA001-AC4F-418D-AE19-62706E023703}">
                      <ahyp:hlinkClr xmlns:ahyp="http://schemas.microsoft.com/office/drawing/2018/hyperlinkcolor" val="tx"/>
                    </a:ext>
                  </a:extLst>
                </a:hlinkClick>
              </a:rPr>
              <a:t>ink</a:t>
            </a:r>
            <a:r>
              <a:rPr lang="en-GB" sz="1250" dirty="0">
                <a:solidFill>
                  <a:srgbClr val="0D0D0D"/>
                </a:solidFill>
              </a:rPr>
              <a:t>]. </a:t>
            </a:r>
          </a:p>
          <a:p>
            <a:endParaRPr lang="en-GB" sz="1250" dirty="0">
              <a:solidFill>
                <a:srgbClr val="0D0D0D"/>
              </a:solidFill>
            </a:endParaRPr>
          </a:p>
          <a:p>
            <a:pPr marL="0" indent="0">
              <a:buNone/>
            </a:pPr>
            <a:r>
              <a:rPr lang="en-GB" sz="1250" b="1" dirty="0">
                <a:solidFill>
                  <a:srgbClr val="0D0D0D"/>
                </a:solidFill>
              </a:rPr>
              <a:t>Subset DataFrames</a:t>
            </a:r>
            <a:endParaRPr lang="en-GB" sz="1250" dirty="0">
              <a:solidFill>
                <a:srgbClr val="0D0D0D"/>
              </a:solidFill>
            </a:endParaRPr>
          </a:p>
          <a:p>
            <a:r>
              <a:rPr lang="en-GB" sz="1250" dirty="0">
                <a:solidFill>
                  <a:srgbClr val="0D0D0D"/>
                </a:solidFill>
              </a:rPr>
              <a:t>Separate Home and Away DataFrames and also create a separate shots DataFrame.</a:t>
            </a:r>
          </a:p>
          <a:p>
            <a:pPr marL="287993" lvl="1" indent="0">
              <a:buNone/>
            </a:pPr>
            <a:endParaRPr lang="en-GB" sz="12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9362"/>
            <a:ext cx="11417300" cy="467937"/>
          </a:xfrm>
        </p:spPr>
        <p:txBody>
          <a:bodyPr/>
          <a:lstStyle/>
          <a:p>
            <a:r>
              <a:rPr lang="en-GB" sz="900" dirty="0"/>
              <a:t>Notebook to work with the Metrica Sports Event and Tracking data: </a:t>
            </a:r>
            <a:r>
              <a:rPr lang="en-GB" sz="900" dirty="0">
                <a:hlinkClick r:id="rId5"/>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6"/>
              </a:rPr>
              <a:t>https://github.com/metrica-sports/sample-data</a:t>
            </a:r>
            <a:endParaRPr lang="en-GB" sz="900" dirty="0">
              <a:solidFill>
                <a:schemeClr val="bg1">
                  <a:lumMod val="50000"/>
                </a:schemeClr>
              </a:solidFill>
            </a:endParaRPr>
          </a:p>
          <a:p>
            <a:r>
              <a:rPr lang="en-GB" sz="900" dirty="0"/>
              <a:t>Diagram credit to Laurie Shaw.</a:t>
            </a:r>
          </a:p>
        </p:txBody>
      </p:sp>
      <p:pic>
        <p:nvPicPr>
          <p:cNvPr id="9" name="Picture 8">
            <a:extLst>
              <a:ext uri="{FF2B5EF4-FFF2-40B4-BE49-F238E27FC236}">
                <a16:creationId xmlns:a16="http://schemas.microsoft.com/office/drawing/2014/main" id="{33393A77-9717-D745-921C-F6EED37E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7041" y="1312531"/>
            <a:ext cx="3501005" cy="2247804"/>
          </a:xfrm>
          <a:prstGeom prst="rect">
            <a:avLst/>
          </a:prstGeom>
        </p:spPr>
      </p:pic>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4091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4559129" cy="4287079"/>
          </a:xfrm>
        </p:spPr>
        <p:txBody>
          <a:bodyPr lIns="0" tIns="0" rIns="0" bIns="0" anchor="t">
            <a:noAutofit/>
          </a:bodyPr>
          <a:lstStyle/>
          <a:p>
            <a:r>
              <a:rPr lang="en-GB" sz="1150" dirty="0">
                <a:solidFill>
                  <a:srgbClr val="0D0D0D"/>
                </a:solidFill>
              </a:rPr>
              <a:t>From both the Event and Tracking data, the following shots and goals can be observed:</a:t>
            </a:r>
          </a:p>
          <a:p>
            <a:pPr lvl="1"/>
            <a:r>
              <a:rPr lang="en-GB" sz="1150" dirty="0">
                <a:solidFill>
                  <a:srgbClr val="0D0D0D"/>
                </a:solidFill>
              </a:rPr>
              <a:t>Fig. A visualises all the shots and goals for both the Home (red) and Away (blue teams). The shots are in the respective team colours and chances that resulted in a goal are in yellow.</a:t>
            </a:r>
          </a:p>
          <a:p>
            <a:pPr lvl="1"/>
            <a:r>
              <a:rPr lang="en-GB" sz="1150" dirty="0">
                <a:solidFill>
                  <a:srgbClr val="0D0D0D"/>
                </a:solidFill>
              </a:rPr>
              <a:t>Fig. B visualises the first goal scored by the Home team at 8m8s (1-0).</a:t>
            </a:r>
          </a:p>
          <a:p>
            <a:pPr lvl="1"/>
            <a:r>
              <a:rPr lang="en-GB" sz="1150" dirty="0">
                <a:solidFill>
                  <a:srgbClr val="0D0D0D"/>
                </a:solidFill>
              </a:rPr>
              <a:t>Fig. C visualises the second goal scored by the Away team at 35m22s (1-1).</a:t>
            </a:r>
          </a:p>
          <a:p>
            <a:pPr lvl="1"/>
            <a:r>
              <a:rPr lang="en-GB" sz="1150" dirty="0">
                <a:solidFill>
                  <a:srgbClr val="0D0D0D"/>
                </a:solidFill>
              </a:rPr>
              <a:t>Fig. D visualises the third goal (header) scored by the Home team at 49m19s (2-1).</a:t>
            </a:r>
          </a:p>
          <a:p>
            <a:pPr lvl="1"/>
            <a:r>
              <a:rPr lang="en-GB" sz="1150" dirty="0">
                <a:solidFill>
                  <a:srgbClr val="0D0D0D"/>
                </a:solidFill>
              </a:rPr>
              <a:t>Fig. E visualises the forth goal (penalty) scored by the Away team at 76m40s (2-2).</a:t>
            </a:r>
          </a:p>
          <a:p>
            <a:pPr lvl="1"/>
            <a:r>
              <a:rPr lang="en-GB" sz="1150" dirty="0">
                <a:solidFill>
                  <a:srgbClr val="0D0D0D"/>
                </a:solidFill>
              </a:rPr>
              <a:t>Fig. F visualises the fifth goal scored by the Home team at 80m41s to win the game (3-2).</a:t>
            </a:r>
          </a:p>
          <a:p>
            <a:pPr lvl="1"/>
            <a:endParaRPr lang="en-GB" sz="1150" dirty="0">
              <a:solidFill>
                <a:srgbClr val="0D0D0D"/>
              </a:solidFill>
            </a:endParaRPr>
          </a:p>
          <a:p>
            <a:r>
              <a:rPr lang="en-GB" sz="1150" dirty="0">
                <a:solidFill>
                  <a:srgbClr val="0D0D0D"/>
                </a:solidFill>
              </a:rPr>
              <a:t>From the data, we can see that the Home team won the match 3-2.</a:t>
            </a:r>
          </a:p>
          <a:p>
            <a:endParaRPr lang="en-GB" sz="1150" dirty="0">
              <a:solidFill>
                <a:srgbClr val="0D0D0D"/>
              </a:solidFill>
            </a:endParaRPr>
          </a:p>
          <a:p>
            <a:r>
              <a:rPr lang="en-GB" sz="1150" dirty="0">
                <a:solidFill>
                  <a:srgbClr val="0D0D0D"/>
                </a:solidFill>
              </a:rPr>
              <a:t>More information about each goal and the key chances can be found in the appendix (one slide per goal) or in the Metrica Sports notebook [</a:t>
            </a:r>
            <a:r>
              <a:rPr lang="en-GB" sz="1150" dirty="0">
                <a:solidFill>
                  <a:srgbClr val="0D0D0D"/>
                </a:solidFill>
                <a:hlinkClick r:id="rId3"/>
              </a:rPr>
              <a:t>link</a:t>
            </a:r>
            <a:r>
              <a:rPr lang="en-GB" sz="115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97756" cy="270933"/>
          </a:xfrm>
        </p:spPr>
        <p:txBody>
          <a:bodyPr/>
          <a:lstStyle/>
          <a:p>
            <a:pPr lvl="0">
              <a:defRPr/>
            </a:pPr>
            <a:r>
              <a:rPr lang="en-GB" sz="1800" dirty="0">
                <a:solidFill>
                  <a:srgbClr val="00275E"/>
                </a:solidFill>
              </a:rPr>
              <a:t>Determine the outcome of the match from the Event data and visualise the goals scored from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46148" cy="475357"/>
          </a:xfrm>
        </p:spPr>
        <p:txBody>
          <a:bodyPr/>
          <a:lstStyle/>
          <a:p>
            <a:pPr>
              <a:defRPr/>
            </a:pPr>
            <a:r>
              <a:rPr lang="en-GB" sz="2800" dirty="0">
                <a:solidFill>
                  <a:srgbClr val="28A0D3"/>
                </a:solidFill>
              </a:rPr>
              <a:t>Exploratory Data Analysis of the Match</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359"/>
            <a:ext cx="11417300" cy="548941"/>
          </a:xfrm>
        </p:spPr>
        <p:txBody>
          <a:bodyPr/>
          <a:lstStyle/>
          <a:p>
            <a:r>
              <a:rPr lang="en-GB" sz="900" dirty="0"/>
              <a:t>Notebook to work with the Metrica Sports Event and Tracking data: </a:t>
            </a:r>
            <a:r>
              <a:rPr lang="en-GB" sz="900" dirty="0">
                <a:hlinkClick r:id="rId4"/>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12" name="TextBox 11">
            <a:extLst>
              <a:ext uri="{FF2B5EF4-FFF2-40B4-BE49-F238E27FC236}">
                <a16:creationId xmlns:a16="http://schemas.microsoft.com/office/drawing/2014/main" id="{BC8494F2-2677-7945-9620-B47AA1C8DB0E}"/>
              </a:ext>
            </a:extLst>
          </p:cNvPr>
          <p:cNvSpPr txBox="1"/>
          <p:nvPr/>
        </p:nvSpPr>
        <p:spPr>
          <a:xfrm>
            <a:off x="5046796" y="2782629"/>
            <a:ext cx="2101450" cy="215444"/>
          </a:xfrm>
          <a:prstGeom prst="rect">
            <a:avLst/>
          </a:prstGeom>
          <a:noFill/>
        </p:spPr>
        <p:txBody>
          <a:bodyPr wrap="square" rtlCol="0">
            <a:spAutoFit/>
          </a:bodyPr>
          <a:lstStyle/>
          <a:p>
            <a:r>
              <a:rPr lang="en-US" sz="800" b="1" dirty="0">
                <a:solidFill>
                  <a:srgbClr val="00275E"/>
                </a:solidFill>
              </a:rPr>
              <a:t>Fig. A: All shots and goals</a:t>
            </a:r>
          </a:p>
        </p:txBody>
      </p:sp>
      <p:sp>
        <p:nvSpPr>
          <p:cNvPr id="32" name="TextBox 31">
            <a:extLst>
              <a:ext uri="{FF2B5EF4-FFF2-40B4-BE49-F238E27FC236}">
                <a16:creationId xmlns:a16="http://schemas.microsoft.com/office/drawing/2014/main" id="{F014BCEC-5C32-0B40-804C-89FB6478F219}"/>
              </a:ext>
            </a:extLst>
          </p:cNvPr>
          <p:cNvSpPr txBox="1"/>
          <p:nvPr/>
        </p:nvSpPr>
        <p:spPr>
          <a:xfrm>
            <a:off x="7343133" y="2778538"/>
            <a:ext cx="2101450" cy="215444"/>
          </a:xfrm>
          <a:prstGeom prst="rect">
            <a:avLst/>
          </a:prstGeom>
          <a:noFill/>
        </p:spPr>
        <p:txBody>
          <a:bodyPr wrap="square" rtlCol="0">
            <a:spAutoFit/>
          </a:bodyPr>
          <a:lstStyle/>
          <a:p>
            <a:r>
              <a:rPr lang="en-US" sz="800" b="1" dirty="0">
                <a:solidFill>
                  <a:srgbClr val="00275E"/>
                </a:solidFill>
              </a:rPr>
              <a:t>Fig. B: 1-0 Home goal (8m8s)</a:t>
            </a:r>
          </a:p>
        </p:txBody>
      </p:sp>
      <p:sp>
        <p:nvSpPr>
          <p:cNvPr id="33" name="TextBox 32">
            <a:extLst>
              <a:ext uri="{FF2B5EF4-FFF2-40B4-BE49-F238E27FC236}">
                <a16:creationId xmlns:a16="http://schemas.microsoft.com/office/drawing/2014/main" id="{7068FE0A-3657-3B4F-9594-9E83E414DA51}"/>
              </a:ext>
            </a:extLst>
          </p:cNvPr>
          <p:cNvSpPr txBox="1"/>
          <p:nvPr/>
        </p:nvSpPr>
        <p:spPr>
          <a:xfrm>
            <a:off x="9639470" y="2785162"/>
            <a:ext cx="2101450" cy="215444"/>
          </a:xfrm>
          <a:prstGeom prst="rect">
            <a:avLst/>
          </a:prstGeom>
          <a:noFill/>
        </p:spPr>
        <p:txBody>
          <a:bodyPr wrap="square" rtlCol="0">
            <a:spAutoFit/>
          </a:bodyPr>
          <a:lstStyle/>
          <a:p>
            <a:r>
              <a:rPr lang="en-US" sz="800" b="1" dirty="0">
                <a:solidFill>
                  <a:srgbClr val="00275E"/>
                </a:solidFill>
              </a:rPr>
              <a:t>Fig. C: 1-1 Away goal (35m22s)</a:t>
            </a:r>
          </a:p>
        </p:txBody>
      </p:sp>
      <p:sp>
        <p:nvSpPr>
          <p:cNvPr id="34" name="TextBox 33">
            <a:extLst>
              <a:ext uri="{FF2B5EF4-FFF2-40B4-BE49-F238E27FC236}">
                <a16:creationId xmlns:a16="http://schemas.microsoft.com/office/drawing/2014/main" id="{D762E205-5DEB-964B-9FC4-A933B0FC4217}"/>
              </a:ext>
            </a:extLst>
          </p:cNvPr>
          <p:cNvSpPr txBox="1"/>
          <p:nvPr/>
        </p:nvSpPr>
        <p:spPr>
          <a:xfrm>
            <a:off x="7343133" y="4768218"/>
            <a:ext cx="2101450" cy="215444"/>
          </a:xfrm>
          <a:prstGeom prst="rect">
            <a:avLst/>
          </a:prstGeom>
          <a:noFill/>
        </p:spPr>
        <p:txBody>
          <a:bodyPr wrap="square" rtlCol="0">
            <a:spAutoFit/>
          </a:bodyPr>
          <a:lstStyle/>
          <a:p>
            <a:r>
              <a:rPr lang="en-US" sz="800" b="1" dirty="0">
                <a:solidFill>
                  <a:srgbClr val="00275E"/>
                </a:solidFill>
              </a:rPr>
              <a:t>Fig. E: 2-2 Away penalty goal (76m40s)</a:t>
            </a:r>
          </a:p>
        </p:txBody>
      </p:sp>
      <p:sp>
        <p:nvSpPr>
          <p:cNvPr id="35" name="TextBox 34">
            <a:extLst>
              <a:ext uri="{FF2B5EF4-FFF2-40B4-BE49-F238E27FC236}">
                <a16:creationId xmlns:a16="http://schemas.microsoft.com/office/drawing/2014/main" id="{1C296080-6672-F147-9164-ED91F466C3BE}"/>
              </a:ext>
            </a:extLst>
          </p:cNvPr>
          <p:cNvSpPr txBox="1"/>
          <p:nvPr/>
        </p:nvSpPr>
        <p:spPr>
          <a:xfrm>
            <a:off x="9639470" y="4774842"/>
            <a:ext cx="2101450" cy="215444"/>
          </a:xfrm>
          <a:prstGeom prst="rect">
            <a:avLst/>
          </a:prstGeom>
          <a:noFill/>
        </p:spPr>
        <p:txBody>
          <a:bodyPr wrap="square" rtlCol="0">
            <a:spAutoFit/>
          </a:bodyPr>
          <a:lstStyle/>
          <a:p>
            <a:r>
              <a:rPr lang="en-US" sz="800" b="1" dirty="0">
                <a:solidFill>
                  <a:srgbClr val="00275E"/>
                </a:solidFill>
              </a:rPr>
              <a:t>Fig. F: 3-2 Home goal (80m41s)</a:t>
            </a:r>
          </a:p>
        </p:txBody>
      </p:sp>
      <p:sp>
        <p:nvSpPr>
          <p:cNvPr id="36" name="TextBox 35">
            <a:extLst>
              <a:ext uri="{FF2B5EF4-FFF2-40B4-BE49-F238E27FC236}">
                <a16:creationId xmlns:a16="http://schemas.microsoft.com/office/drawing/2014/main" id="{469C0E6D-7D45-8B42-A17F-224CAFFB6005}"/>
              </a:ext>
            </a:extLst>
          </p:cNvPr>
          <p:cNvSpPr txBox="1"/>
          <p:nvPr/>
        </p:nvSpPr>
        <p:spPr>
          <a:xfrm>
            <a:off x="5071689" y="4764125"/>
            <a:ext cx="2101450" cy="215444"/>
          </a:xfrm>
          <a:prstGeom prst="rect">
            <a:avLst/>
          </a:prstGeom>
          <a:noFill/>
        </p:spPr>
        <p:txBody>
          <a:bodyPr wrap="square" rtlCol="0">
            <a:spAutoFit/>
          </a:bodyPr>
          <a:lstStyle/>
          <a:p>
            <a:r>
              <a:rPr lang="en-US" sz="800" b="1" dirty="0">
                <a:solidFill>
                  <a:srgbClr val="00275E"/>
                </a:solidFill>
              </a:rPr>
              <a:t>Fig. D: 2-1 Home goal (49m19s)</a:t>
            </a:r>
          </a:p>
        </p:txBody>
      </p:sp>
      <p:pic>
        <p:nvPicPr>
          <p:cNvPr id="40" name="Picture 39">
            <a:extLst>
              <a:ext uri="{FF2B5EF4-FFF2-40B4-BE49-F238E27FC236}">
                <a16:creationId xmlns:a16="http://schemas.microsoft.com/office/drawing/2014/main" id="{54022FFD-3ABE-874E-AAE6-F80AE536931A}"/>
              </a:ext>
            </a:extLst>
          </p:cNvPr>
          <p:cNvPicPr>
            <a:picLocks noChangeAspect="1"/>
          </p:cNvPicPr>
          <p:nvPr/>
        </p:nvPicPr>
        <p:blipFill rotWithShape="1">
          <a:blip r:embed="rId8">
            <a:extLst>
              <a:ext uri="{28A0092B-C50C-407E-A947-70E740481C1C}">
                <a14:useLocalDpi xmlns:a14="http://schemas.microsoft.com/office/drawing/2010/main" val="0"/>
              </a:ext>
            </a:extLst>
          </a:blip>
          <a:srcRect l="50" t="5010"/>
          <a:stretch/>
        </p:blipFill>
        <p:spPr>
          <a:xfrm>
            <a:off x="5071689" y="1275477"/>
            <a:ext cx="2278006" cy="1478832"/>
          </a:xfrm>
          <a:prstGeom prst="rect">
            <a:avLst/>
          </a:prstGeom>
        </p:spPr>
      </p:pic>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76033" y="1275476"/>
            <a:ext cx="2244972" cy="1473673"/>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62725" y="1289641"/>
            <a:ext cx="2229895" cy="1459509"/>
          </a:xfrm>
          <a:prstGeom prst="rect">
            <a:avLst/>
          </a:prstGeom>
        </p:spPr>
      </p:pic>
      <p:pic>
        <p:nvPicPr>
          <p:cNvPr id="49" name="Picture 48">
            <a:extLst>
              <a:ext uri="{FF2B5EF4-FFF2-40B4-BE49-F238E27FC236}">
                <a16:creationId xmlns:a16="http://schemas.microsoft.com/office/drawing/2014/main" id="{32CBC34C-72ED-1D43-B67F-75F9A2887C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70292" y="3292259"/>
            <a:ext cx="2226036" cy="1461243"/>
          </a:xfrm>
          <a:prstGeom prst="rect">
            <a:avLst/>
          </a:prstGeom>
        </p:spPr>
      </p:pic>
      <p:pic>
        <p:nvPicPr>
          <p:cNvPr id="51" name="Picture 50">
            <a:extLst>
              <a:ext uri="{FF2B5EF4-FFF2-40B4-BE49-F238E27FC236}">
                <a16:creationId xmlns:a16="http://schemas.microsoft.com/office/drawing/2014/main" id="{B0954B1C-CCD4-8F49-9AE7-1ECD6C7B9C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6033" y="3289006"/>
            <a:ext cx="2226036" cy="1461243"/>
          </a:xfrm>
          <a:prstGeom prst="rect">
            <a:avLst/>
          </a:prstGeom>
        </p:spPr>
      </p:pic>
      <p:pic>
        <p:nvPicPr>
          <p:cNvPr id="53" name="Picture 52">
            <a:extLst>
              <a:ext uri="{FF2B5EF4-FFF2-40B4-BE49-F238E27FC236}">
                <a16:creationId xmlns:a16="http://schemas.microsoft.com/office/drawing/2014/main" id="{25E35C01-C92D-2A44-90DF-4212049A1F3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17068" y="3284912"/>
            <a:ext cx="2223395" cy="1459509"/>
          </a:xfrm>
          <a:prstGeom prst="rect">
            <a:avLst/>
          </a:prstGeom>
        </p:spPr>
      </p:pic>
    </p:spTree>
    <p:extLst>
      <p:ext uri="{BB962C8B-B14F-4D97-AF65-F5344CB8AC3E}">
        <p14:creationId xmlns:p14="http://schemas.microsoft.com/office/powerpoint/2010/main" val="404837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dirty="0">
              <a:solidFill>
                <a:srgbClr val="1A449D"/>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800" dirty="0">
                <a:solidFill>
                  <a:srgbClr val="28A0D3"/>
                </a:solidFill>
              </a:rPr>
              <a:t>Contents</a:t>
            </a:r>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358900"/>
            <a:ext cx="8001737" cy="4480492"/>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1520" dirty="0">
                <a:solidFill>
                  <a:srgbClr val="0D0D0D"/>
                </a:solidFill>
                <a:hlinkClick r:id="rId3" action="ppaction://hlinksldjump"/>
              </a:rPr>
              <a:t>Intro and Brief (slide 3)</a:t>
            </a:r>
            <a:endParaRPr lang="en-GB" sz="1520" dirty="0">
              <a:solidFill>
                <a:srgbClr val="0D0D0D"/>
              </a:solidFill>
            </a:endParaRPr>
          </a:p>
          <a:p>
            <a:pPr lvl="1"/>
            <a:r>
              <a:rPr lang="en-GB" sz="1520" dirty="0">
                <a:solidFill>
                  <a:srgbClr val="0D0D0D"/>
                </a:solidFill>
              </a:rPr>
              <a:t>Brief (slide 4)</a:t>
            </a:r>
          </a:p>
          <a:p>
            <a:pPr lvl="1"/>
            <a:r>
              <a:rPr lang="en-GB" sz="1520" dirty="0">
                <a:solidFill>
                  <a:srgbClr val="0D0D0D"/>
                </a:solidFill>
              </a:rPr>
              <a:t>Analytical Process (slide 5)</a:t>
            </a:r>
          </a:p>
          <a:p>
            <a:endParaRPr lang="en-GB" sz="1520" dirty="0">
              <a:solidFill>
                <a:srgbClr val="0D0D0D"/>
              </a:solidFill>
            </a:endParaRPr>
          </a:p>
          <a:p>
            <a:r>
              <a:rPr lang="en-GB" sz="1520" dirty="0">
                <a:solidFill>
                  <a:srgbClr val="0D0D0D"/>
                </a:solidFill>
                <a:hlinkClick r:id="rId4" action="ppaction://hlinksldjump"/>
              </a:rPr>
              <a:t>Challenge</a:t>
            </a:r>
            <a:r>
              <a:rPr lang="en-GB" sz="1520" dirty="0">
                <a:solidFill>
                  <a:srgbClr val="0D0D0D"/>
                </a:solidFill>
              </a:rPr>
              <a:t>:</a:t>
            </a:r>
          </a:p>
          <a:p>
            <a:pPr marL="630893" lvl="1" indent="-342900">
              <a:buFont typeface="+mj-lt"/>
              <a:buAutoNum type="arabicParenR"/>
            </a:pPr>
            <a:r>
              <a:rPr lang="en-GB" sz="1520" dirty="0">
                <a:solidFill>
                  <a:srgbClr val="0D0D0D"/>
                </a:solidFill>
                <a:hlinkClick r:id="rId5" action="ppaction://hlinksldjump"/>
              </a:rPr>
              <a:t>Chance Quality Modeling from Shot Event data</a:t>
            </a:r>
            <a:r>
              <a:rPr lang="en-GB" sz="1520" dirty="0">
                <a:solidFill>
                  <a:srgbClr val="0D0D0D"/>
                </a:solidFill>
              </a:rPr>
              <a:t> [</a:t>
            </a:r>
            <a:r>
              <a:rPr lang="en-GB" sz="1520" u="sng" dirty="0">
                <a:solidFill>
                  <a:srgbClr val="00275E"/>
                </a:solidFill>
                <a:hlinkClick r:id="rId6">
                  <a:extLst>
                    <a:ext uri="{A12FA001-AC4F-418D-AE19-62706E023703}">
                      <ahyp:hlinkClr xmlns:ahyp="http://schemas.microsoft.com/office/drawing/2018/hyperlinkcolor" val="tx"/>
                    </a:ext>
                  </a:extLst>
                </a:hlinkClick>
              </a:rPr>
              <a:t>code</a:t>
            </a:r>
            <a:r>
              <a:rPr lang="en-GB" sz="1520" dirty="0">
                <a:solidFill>
                  <a:srgbClr val="0D0D0D"/>
                </a:solidFill>
              </a:rPr>
              <a:t>] and [</a:t>
            </a:r>
            <a:r>
              <a:rPr lang="en-GB" sz="1520" u="sng" dirty="0">
                <a:solidFill>
                  <a:srgbClr val="00275E"/>
                </a:solidFill>
                <a:hlinkClick r:id="rId6">
                  <a:extLst>
                    <a:ext uri="{A12FA001-AC4F-418D-AE19-62706E023703}">
                      <ahyp:hlinkClr xmlns:ahyp="http://schemas.microsoft.com/office/drawing/2018/hyperlinkcolor" val="tx"/>
                    </a:ext>
                  </a:extLst>
                </a:hlinkClick>
              </a:rPr>
              <a:t>code</a:t>
            </a:r>
            <a:r>
              <a:rPr lang="en-GB" sz="1520" dirty="0">
                <a:solidFill>
                  <a:srgbClr val="0D0D0D"/>
                </a:solidFill>
              </a:rPr>
              <a:t>] (nine slides: 6-5)</a:t>
            </a:r>
          </a:p>
          <a:p>
            <a:pPr marL="630893" lvl="1" indent="-342900">
              <a:buFont typeface="+mj-lt"/>
              <a:buAutoNum type="arabicParenR"/>
            </a:pPr>
            <a:endParaRPr lang="en-GB" sz="1520" dirty="0">
              <a:solidFill>
                <a:srgbClr val="0D0D0D"/>
              </a:solidFill>
              <a:hlinkClick r:id="rId7" action="ppaction://hlinksldjump"/>
            </a:endParaRPr>
          </a:p>
          <a:p>
            <a:pPr marL="630893" lvl="1" indent="-342900">
              <a:buFont typeface="+mj-lt"/>
              <a:buAutoNum type="arabicParenR"/>
            </a:pPr>
            <a:r>
              <a:rPr lang="en-GB" sz="1520" dirty="0">
                <a:solidFill>
                  <a:srgbClr val="0D0D0D"/>
                </a:solidFill>
                <a:hlinkClick r:id="rId7" action="ppaction://hlinksldjump"/>
              </a:rPr>
              <a:t>Metrica Sports Tracking and Event data</a:t>
            </a:r>
            <a:r>
              <a:rPr lang="en-GB" sz="1520" dirty="0">
                <a:solidFill>
                  <a:srgbClr val="0D0D0D"/>
                </a:solidFill>
              </a:rPr>
              <a:t> [</a:t>
            </a:r>
            <a:r>
              <a:rPr lang="en-GB" sz="1520" u="sng" dirty="0">
                <a:solidFill>
                  <a:srgbClr val="00275E"/>
                </a:solidFill>
                <a:hlinkClick r:id="rId8">
                  <a:extLst>
                    <a:ext uri="{A12FA001-AC4F-418D-AE19-62706E023703}">
                      <ahyp:hlinkClr xmlns:ahyp="http://schemas.microsoft.com/office/drawing/2018/hyperlinkcolor" val="tx"/>
                    </a:ext>
                  </a:extLst>
                </a:hlinkClick>
              </a:rPr>
              <a:t>code</a:t>
            </a:r>
            <a:r>
              <a:rPr lang="en-GB" sz="1520" dirty="0">
                <a:solidFill>
                  <a:srgbClr val="0D0D0D"/>
                </a:solidFill>
              </a:rPr>
              <a:t>] (five slides: 16-20)</a:t>
            </a:r>
          </a:p>
          <a:p>
            <a:pPr marL="630893" lvl="1" indent="-342900">
              <a:buFont typeface="+mj-lt"/>
              <a:buAutoNum type="arabicParenR"/>
            </a:pPr>
            <a:endParaRPr lang="en-GB" sz="1520" dirty="0">
              <a:solidFill>
                <a:srgbClr val="0D0D0D"/>
              </a:solidFill>
            </a:endParaRPr>
          </a:p>
          <a:p>
            <a:pPr marL="630893" lvl="1" indent="-342900">
              <a:buFont typeface="+mj-lt"/>
              <a:buAutoNum type="arabicParenR"/>
            </a:pPr>
            <a:r>
              <a:rPr lang="en-GB" sz="1520" dirty="0">
                <a:solidFill>
                  <a:srgbClr val="0D0D0D"/>
                </a:solidFill>
                <a:hlinkClick r:id="rId9" action="ppaction://hlinksldjump"/>
              </a:rPr>
              <a:t>Application of the Chance Quality Model with the Metrica Sports data and assessment of the match in question</a:t>
            </a:r>
            <a:r>
              <a:rPr lang="en-GB" sz="1520" dirty="0">
                <a:solidFill>
                  <a:srgbClr val="0D0D0D"/>
                </a:solidFill>
              </a:rPr>
              <a:t> (four slides: 21-26)</a:t>
            </a:r>
          </a:p>
          <a:p>
            <a:pPr marL="287993" lvl="1" indent="0">
              <a:buNone/>
            </a:pPr>
            <a:endParaRPr lang="en-GB" sz="1520" dirty="0">
              <a:solidFill>
                <a:srgbClr val="0D0D0D"/>
              </a:solidFill>
            </a:endParaRPr>
          </a:p>
          <a:p>
            <a:r>
              <a:rPr lang="en-GB" sz="1520" dirty="0">
                <a:solidFill>
                  <a:srgbClr val="0D0D0D"/>
                </a:solidFill>
                <a:hlinkClick r:id="rId10" action="ppaction://hlinksldjump"/>
              </a:rPr>
              <a:t>Conclusion and Next Steps</a:t>
            </a:r>
            <a:r>
              <a:rPr lang="en-GB" sz="1520" dirty="0">
                <a:solidFill>
                  <a:srgbClr val="0D0D0D"/>
                </a:solidFill>
              </a:rPr>
              <a:t> (slide 27-31)</a:t>
            </a:r>
          </a:p>
          <a:p>
            <a:pPr marL="0" indent="0">
              <a:buNone/>
            </a:pPr>
            <a:endParaRPr lang="en-GB" sz="1520" dirty="0">
              <a:solidFill>
                <a:srgbClr val="0D0D0D"/>
              </a:solidFill>
            </a:endParaRPr>
          </a:p>
          <a:p>
            <a:r>
              <a:rPr lang="en-GB" sz="1520" dirty="0">
                <a:solidFill>
                  <a:srgbClr val="0D0D0D"/>
                </a:solidFill>
                <a:hlinkClick r:id="rId11" action="ppaction://hlinksldjump"/>
              </a:rPr>
              <a:t>References</a:t>
            </a:r>
            <a:r>
              <a:rPr lang="en-GB" sz="1520" dirty="0">
                <a:solidFill>
                  <a:srgbClr val="0D0D0D"/>
                </a:solidFill>
              </a:rPr>
              <a:t> (slide 36-40)</a:t>
            </a:r>
          </a:p>
          <a:p>
            <a:endParaRPr lang="en-GB" sz="1520" dirty="0">
              <a:solidFill>
                <a:srgbClr val="0D0D0D"/>
              </a:solidFill>
            </a:endParaRPr>
          </a:p>
          <a:p>
            <a:r>
              <a:rPr lang="en-GB" sz="1520" dirty="0">
                <a:solidFill>
                  <a:srgbClr val="0D0D0D"/>
                </a:solidFill>
                <a:hlinkClick r:id="rId12" action="ppaction://hlinksldjump"/>
              </a:rPr>
              <a:t>Appendix</a:t>
            </a:r>
            <a:r>
              <a:rPr lang="en-GB" sz="1520" dirty="0">
                <a:solidFill>
                  <a:srgbClr val="0D0D0D"/>
                </a:solidFill>
              </a:rPr>
              <a:t> (slide 41-61)</a:t>
            </a:r>
          </a:p>
        </p:txBody>
      </p:sp>
      <p:sp>
        <p:nvSpPr>
          <p:cNvPr id="18" name="Text Placeholder 7">
            <a:extLst>
              <a:ext uri="{FF2B5EF4-FFF2-40B4-BE49-F238E27FC236}">
                <a16:creationId xmlns:a16="http://schemas.microsoft.com/office/drawing/2014/main" id="{45EF8414-86F7-954F-98A5-9C4603F4BCC0}"/>
              </a:ext>
            </a:extLst>
          </p:cNvPr>
          <p:cNvSpPr txBox="1">
            <a:spLocks/>
          </p:cNvSpPr>
          <p:nvPr/>
        </p:nvSpPr>
        <p:spPr>
          <a:xfrm>
            <a:off x="387350" y="5954438"/>
            <a:ext cx="11417300" cy="162861"/>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t>All code for this challenge: </a:t>
            </a:r>
            <a:r>
              <a:rPr lang="en-GB" dirty="0">
                <a:hlinkClick r:id="rId13"/>
              </a:rPr>
              <a:t>https://github.com/eddwebster/mcfc_submission/tree/master/notebooks/</a:t>
            </a:r>
            <a:endParaRPr lang="en-GB" dirty="0"/>
          </a:p>
        </p:txBody>
      </p:sp>
      <p:pic>
        <p:nvPicPr>
          <p:cNvPr id="25" name="Picture 24">
            <a:extLst>
              <a:ext uri="{FF2B5EF4-FFF2-40B4-BE49-F238E27FC236}">
                <a16:creationId xmlns:a16="http://schemas.microsoft.com/office/drawing/2014/main" id="{5AAECCC7-1A52-7743-9D5A-C2754C5F83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26" name="Picture 25">
            <a:extLst>
              <a:ext uri="{FF2B5EF4-FFF2-40B4-BE49-F238E27FC236}">
                <a16:creationId xmlns:a16="http://schemas.microsoft.com/office/drawing/2014/main" id="{33AC13A8-FBBF-F342-990A-D8818EEAD7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27" name="Picture 8">
            <a:extLst>
              <a:ext uri="{FF2B5EF4-FFF2-40B4-BE49-F238E27FC236}">
                <a16:creationId xmlns:a16="http://schemas.microsoft.com/office/drawing/2014/main" id="{40AEDFA0-B243-474A-A123-C15BCA4B05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DDF1BB8-3FA2-5346-977F-99D6BDC98DCE}"/>
              </a:ext>
            </a:extLst>
          </p:cNvPr>
          <p:cNvSpPr/>
          <p:nvPr/>
        </p:nvSpPr>
        <p:spPr>
          <a:xfrm>
            <a:off x="9031050" y="233828"/>
            <a:ext cx="2447278" cy="917125"/>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600" dirty="0">
                <a:solidFill>
                  <a:schemeClr val="tx2"/>
                </a:solidFill>
                <a:latin typeface="Arial" panose="020B0604020202020204" pitchFamily="34" charset="0"/>
                <a:cs typeface="Arial" panose="020B0604020202020204" pitchFamily="34" charset="0"/>
              </a:rPr>
              <a:t>Update contents with new slide numbers</a:t>
            </a:r>
            <a:endParaRPr lang="en-GB" sz="1600" dirty="0">
              <a:solidFill>
                <a:schemeClr val="tx2"/>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75154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289723"/>
            <a:ext cx="7166681" cy="4278553"/>
          </a:xfrm>
        </p:spPr>
        <p:txBody>
          <a:bodyPr lIns="0" tIns="0" rIns="0" bIns="0" anchor="t">
            <a:noAutofit/>
          </a:bodyPr>
          <a:lstStyle/>
          <a:p>
            <a:pPr marL="239395" indent="-239395"/>
            <a:r>
              <a:rPr lang="en-GB" sz="1200" dirty="0">
                <a:solidFill>
                  <a:srgbClr val="0D0D0D"/>
                </a:solidFill>
              </a:rPr>
              <a:t>The be fully compatible with the trained Expected Goals model from the Shots data, a number of key features were required to be derived from the Metrica Sports Event and Tracking data including: distance to the goal; distance to the centre of the pitch; angle to the goal; whether the shot resulted in a goal; whether the shots was a penalty or direct free kick; whether the shot was taken with the player’s foot or head; the interference on the shooter; and the number of intervening opponents and team mates.</a:t>
            </a:r>
          </a:p>
          <a:p>
            <a:pPr marL="239395" indent="-239395"/>
            <a:endParaRPr lang="en-GB" sz="1200" dirty="0">
              <a:solidFill>
                <a:srgbClr val="0D0D0D"/>
              </a:solidFill>
            </a:endParaRPr>
          </a:p>
          <a:p>
            <a:pPr marL="239395" indent="-239395"/>
            <a:r>
              <a:rPr lang="en-GB" sz="1200" dirty="0">
                <a:solidFill>
                  <a:srgbClr val="0D0D0D"/>
                </a:solidFill>
              </a:rPr>
              <a:t>From the Tracking data, it was possible to derive both the interference on the shooter and the number of intervening opponents and team mates:</a:t>
            </a:r>
          </a:p>
          <a:p>
            <a:pPr marL="527388" lvl="1" indent="-239395"/>
            <a:r>
              <a:rPr lang="en-GB" sz="1200" dirty="0">
                <a:solidFill>
                  <a:srgbClr val="0D0D0D"/>
                </a:solidFill>
              </a:rPr>
              <a:t>The </a:t>
            </a:r>
            <a:r>
              <a:rPr lang="en-GB" sz="1200" u="sng" dirty="0">
                <a:solidFill>
                  <a:srgbClr val="0D0D0D"/>
                </a:solidFill>
              </a:rPr>
              <a:t>interference</a:t>
            </a:r>
            <a:r>
              <a:rPr lang="en-GB" sz="1200" dirty="0">
                <a:solidFill>
                  <a:srgbClr val="0D0D0D"/>
                </a:solidFill>
              </a:rPr>
              <a:t> on the shooter can be determined by calculating the the distance between all the players and the ball and whether or not this is less than the defined radius. For this analysis, a radius of 5-yards (4.572m) as is used by StatsBomb to define pressure events [</a:t>
            </a:r>
            <a:r>
              <a:rPr lang="en-GB" sz="1200" dirty="0">
                <a:solidFill>
                  <a:srgbClr val="0D0D0D"/>
                </a:solidFill>
                <a:hlinkClick r:id="rId3"/>
              </a:rPr>
              <a:t>link</a:t>
            </a:r>
            <a:r>
              <a:rPr lang="en-GB" sz="1200" dirty="0">
                <a:solidFill>
                  <a:srgbClr val="0D0D0D"/>
                </a:solidFill>
              </a:rPr>
              <a:t>]</a:t>
            </a:r>
            <a:r>
              <a:rPr lang="en-GB" sz="1200" baseline="30000" dirty="0">
                <a:solidFill>
                  <a:srgbClr val="0D0D0D"/>
                </a:solidFill>
              </a:rPr>
              <a:t>1</a:t>
            </a:r>
            <a:r>
              <a:rPr lang="en-GB" sz="1200" dirty="0">
                <a:solidFill>
                  <a:srgbClr val="0D0D0D"/>
                </a:solidFill>
              </a:rPr>
              <a:t>.</a:t>
            </a:r>
          </a:p>
          <a:p>
            <a:pPr marL="527388" lvl="1" indent="-239395"/>
            <a:endParaRPr lang="en-GB" sz="1200" dirty="0">
              <a:solidFill>
                <a:srgbClr val="0D0D0D"/>
              </a:solidFill>
            </a:endParaRPr>
          </a:p>
          <a:p>
            <a:pPr marL="527388" lvl="1" indent="-239395"/>
            <a:r>
              <a:rPr lang="en-GB" sz="1200" dirty="0">
                <a:solidFill>
                  <a:srgbClr val="0D0D0D"/>
                </a:solidFill>
              </a:rPr>
              <a:t>The number of </a:t>
            </a:r>
            <a:r>
              <a:rPr lang="en-GB" sz="1200" u="sng" dirty="0">
                <a:solidFill>
                  <a:srgbClr val="0D0D0D"/>
                </a:solidFill>
              </a:rPr>
              <a:t>intervening opponents and team mates</a:t>
            </a:r>
            <a:r>
              <a:rPr lang="en-GB" sz="1200" dirty="0">
                <a:solidFill>
                  <a:srgbClr val="0D0D0D"/>
                </a:solidFill>
              </a:rPr>
              <a:t> can be determined by calculating the area of the four triangles alternating between the player, the ball, and each post (Fig. B). When the area of the triangle between both posts and the ball is equal the three triangles between the player-ball-left post, player-ball-right post and player-left post-right post, the observed player lies within this triangle and is therefore intervening in play. The number of players can then be summated.</a:t>
            </a:r>
          </a:p>
          <a:p>
            <a:pPr marL="527388" lvl="1" indent="-239395"/>
            <a:endParaRPr lang="en-GB" sz="1200" dirty="0">
              <a:solidFill>
                <a:srgbClr val="0D0D0D"/>
              </a:solidFill>
            </a:endParaRPr>
          </a:p>
          <a:p>
            <a:pPr marL="239395" indent="-239395"/>
            <a:r>
              <a:rPr lang="en-GB" sz="1200" dirty="0">
                <a:solidFill>
                  <a:srgbClr val="0D0D0D"/>
                </a:solidFill>
              </a:rPr>
              <a:t>The number of players determined as interfering or interfering is then summated at a team level and included in the </a:t>
            </a:r>
            <a:r>
              <a:rPr lang="en-GB" sz="1200" dirty="0" err="1">
                <a:solidFill>
                  <a:srgbClr val="0D0D0D"/>
                </a:solidFill>
              </a:rPr>
              <a:t>subsetted</a:t>
            </a:r>
            <a:r>
              <a:rPr lang="en-GB" sz="1200" dirty="0">
                <a:solidFill>
                  <a:srgbClr val="0D0D0D"/>
                </a:solidFill>
              </a:rPr>
              <a:t> Metrica Sports Shots DataFrame. This DataFrame is the filtered for just the shots is the ready to export and application of the trained Chance Quality Model to predict the outcome of each shot.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Features for compatibility with the CQM</a:t>
            </a:r>
          </a:p>
          <a:p>
            <a:endParaRPr lang="en-GB" dirty="0">
              <a:solidFill>
                <a:srgbClr val="00275E"/>
              </a:solidFill>
            </a:endParaRPr>
          </a:p>
          <a:p>
            <a:endParaRPr lang="en-GB" dirty="0">
              <a:solidFill>
                <a:srgbClr val="00275E"/>
              </a:solidFill>
            </a:endParaRP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804649" cy="475357"/>
          </a:xfrm>
        </p:spPr>
        <p:txBody>
          <a:bodyPr/>
          <a:lstStyle/>
          <a:p>
            <a:r>
              <a:rPr lang="en-GB" sz="2700" dirty="0">
                <a:solidFill>
                  <a:srgbClr val="28A0D3"/>
                </a:solidFill>
              </a:rPr>
              <a:t>Creating Additional Features From Tracking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276"/>
            <a:ext cx="7584436" cy="549023"/>
          </a:xfrm>
        </p:spPr>
        <p:txBody>
          <a:bodyPr/>
          <a:lstStyle/>
          <a:p>
            <a:r>
              <a:rPr lang="en-GB" sz="900" baseline="30000" dirty="0">
                <a:solidFill>
                  <a:schemeClr val="bg1">
                    <a:lumMod val="50000"/>
                  </a:schemeClr>
                </a:solidFill>
              </a:rPr>
              <a:t>1</a:t>
            </a:r>
            <a:r>
              <a:rPr lang="en-GB" sz="900" dirty="0">
                <a:solidFill>
                  <a:schemeClr val="bg1">
                    <a:lumMod val="50000"/>
                  </a:schemeClr>
                </a:solidFill>
              </a:rPr>
              <a:t>How StatsBomb Data Helps Measure Counter-Pressing: </a:t>
            </a:r>
            <a:r>
              <a:rPr lang="en-GB" sz="900" dirty="0">
                <a:solidFill>
                  <a:schemeClr val="bg1">
                    <a:lumMod val="50000"/>
                  </a:schemeClr>
                </a:solidFill>
                <a:hlinkClick r:id="rId3"/>
              </a:rPr>
              <a:t>https://statsbomb.com/2018/05/how-statsbomb-data-helps-measure-counter-pressing/</a:t>
            </a:r>
            <a:r>
              <a:rPr lang="en-GB" sz="900" dirty="0">
                <a:solidFill>
                  <a:schemeClr val="bg1">
                    <a:lumMod val="50000"/>
                  </a:schemeClr>
                </a:solidFill>
              </a:rPr>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endParaRPr lang="en-GB" sz="900" dirty="0">
              <a:solidFill>
                <a:schemeClr val="bg1">
                  <a:lumMod val="50000"/>
                </a:schemeClr>
              </a:solidFill>
            </a:endParaRPr>
          </a:p>
          <a:p>
            <a:r>
              <a:rPr lang="en-GB" sz="900" dirty="0"/>
              <a:t>Notebook to work with the Metrica Sports Event and Tracking data: </a:t>
            </a:r>
            <a:r>
              <a:rPr lang="en-GB" sz="900" dirty="0">
                <a:hlinkClick r:id="rId5"/>
              </a:rPr>
              <a:t>https://nbviewer.jupyter.org/github/eddwebster/mcfc_submission/blob/main/notebooks/metrica-sports/Metrica%20Sports.ipynb</a:t>
            </a:r>
            <a:r>
              <a:rPr lang="en-GB" sz="900" dirty="0"/>
              <a:t> </a:t>
            </a:r>
          </a:p>
        </p:txBody>
      </p:sp>
      <p:grpSp>
        <p:nvGrpSpPr>
          <p:cNvPr id="61" name="Group 60">
            <a:extLst>
              <a:ext uri="{FF2B5EF4-FFF2-40B4-BE49-F238E27FC236}">
                <a16:creationId xmlns:a16="http://schemas.microsoft.com/office/drawing/2014/main" id="{237A654B-6A42-9549-A89E-073F22983286}"/>
              </a:ext>
            </a:extLst>
          </p:cNvPr>
          <p:cNvGrpSpPr/>
          <p:nvPr/>
        </p:nvGrpSpPr>
        <p:grpSpPr>
          <a:xfrm>
            <a:off x="7975600" y="3746933"/>
            <a:ext cx="3829050" cy="1916625"/>
            <a:chOff x="7975600" y="3839535"/>
            <a:chExt cx="3829050" cy="1916625"/>
          </a:xfrm>
        </p:grpSpPr>
        <p:pic>
          <p:nvPicPr>
            <p:cNvPr id="1026" name="Picture 2">
              <a:extLst>
                <a:ext uri="{FF2B5EF4-FFF2-40B4-BE49-F238E27FC236}">
                  <a16:creationId xmlns:a16="http://schemas.microsoft.com/office/drawing/2014/main" id="{97C45363-C49A-0D42-8A14-8F3B6F6224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5600" y="3839535"/>
              <a:ext cx="3829050" cy="1916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1BD9E4B-1F85-B343-B4AA-32C922D96241}"/>
                </a:ext>
              </a:extLst>
            </p:cNvPr>
            <p:cNvCxnSpPr>
              <a:cxnSpLocks/>
            </p:cNvCxnSpPr>
            <p:nvPr/>
          </p:nvCxnSpPr>
          <p:spPr>
            <a:xfrm>
              <a:off x="9727729" y="4106137"/>
              <a:ext cx="387069" cy="1089014"/>
            </a:xfrm>
            <a:prstGeom prst="line">
              <a:avLst/>
            </a:prstGeom>
            <a:ln w="28575">
              <a:solidFill>
                <a:srgbClr val="FF0000">
                  <a:alpha val="50000"/>
                </a:srgbClr>
              </a:solidFill>
              <a:prstDash val="sysDash"/>
            </a:ln>
            <a:effectLst/>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4F3D9F1-8659-6840-AE59-A79C23A8FBD0}"/>
                </a:ext>
              </a:extLst>
            </p:cNvPr>
            <p:cNvCxnSpPr>
              <a:cxnSpLocks/>
            </p:cNvCxnSpPr>
            <p:nvPr/>
          </p:nvCxnSpPr>
          <p:spPr>
            <a:xfrm flipH="1">
              <a:off x="9718123" y="4112477"/>
              <a:ext cx="337341" cy="0"/>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CF73811-69DF-0548-BA49-BA7BDC5B8571}"/>
                </a:ext>
              </a:extLst>
            </p:cNvPr>
            <p:cNvCxnSpPr>
              <a:cxnSpLocks/>
            </p:cNvCxnSpPr>
            <p:nvPr/>
          </p:nvCxnSpPr>
          <p:spPr>
            <a:xfrm flipH="1" flipV="1">
              <a:off x="10054965" y="4099796"/>
              <a:ext cx="49729" cy="1089014"/>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CDCE39-D1F7-414F-B1CC-2B062DBF173C}"/>
                </a:ext>
              </a:extLst>
            </p:cNvPr>
            <p:cNvSpPr/>
            <p:nvPr/>
          </p:nvSpPr>
          <p:spPr>
            <a:xfrm>
              <a:off x="10088029" y="5224023"/>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Oval 19">
              <a:extLst>
                <a:ext uri="{FF2B5EF4-FFF2-40B4-BE49-F238E27FC236}">
                  <a16:creationId xmlns:a16="http://schemas.microsoft.com/office/drawing/2014/main" id="{5B9B1BD1-8C37-EB4B-BF5E-D5FB5D19CD25}"/>
                </a:ext>
              </a:extLst>
            </p:cNvPr>
            <p:cNvSpPr/>
            <p:nvPr/>
          </p:nvSpPr>
          <p:spPr>
            <a:xfrm>
              <a:off x="9871535" y="4099796"/>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Oval 20">
              <a:extLst>
                <a:ext uri="{FF2B5EF4-FFF2-40B4-BE49-F238E27FC236}">
                  <a16:creationId xmlns:a16="http://schemas.microsoft.com/office/drawing/2014/main" id="{8D6FC941-00DB-EA43-B2FB-E8F14DD75296}"/>
                </a:ext>
              </a:extLst>
            </p:cNvPr>
            <p:cNvSpPr/>
            <p:nvPr/>
          </p:nvSpPr>
          <p:spPr>
            <a:xfrm>
              <a:off x="9921264" y="440396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Oval 21">
              <a:extLst>
                <a:ext uri="{FF2B5EF4-FFF2-40B4-BE49-F238E27FC236}">
                  <a16:creationId xmlns:a16="http://schemas.microsoft.com/office/drawing/2014/main" id="{95768AC1-F2D9-A043-BD0E-1E87BDC05FC2}"/>
                </a:ext>
              </a:extLst>
            </p:cNvPr>
            <p:cNvSpPr/>
            <p:nvPr/>
          </p:nvSpPr>
          <p:spPr>
            <a:xfrm>
              <a:off x="9913521" y="4573949"/>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3" name="Oval 22">
              <a:extLst>
                <a:ext uri="{FF2B5EF4-FFF2-40B4-BE49-F238E27FC236}">
                  <a16:creationId xmlns:a16="http://schemas.microsoft.com/office/drawing/2014/main" id="{3F5C8E5E-9348-5840-A02A-6A47DC56E61D}"/>
                </a:ext>
              </a:extLst>
            </p:cNvPr>
            <p:cNvSpPr/>
            <p:nvPr/>
          </p:nvSpPr>
          <p:spPr>
            <a:xfrm>
              <a:off x="10189364" y="426575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4" name="Oval 23">
              <a:extLst>
                <a:ext uri="{FF2B5EF4-FFF2-40B4-BE49-F238E27FC236}">
                  <a16:creationId xmlns:a16="http://schemas.microsoft.com/office/drawing/2014/main" id="{A6F8FF68-CDDF-1C43-B2DE-EA64B327FA6C}"/>
                </a:ext>
              </a:extLst>
            </p:cNvPr>
            <p:cNvSpPr/>
            <p:nvPr/>
          </p:nvSpPr>
          <p:spPr>
            <a:xfrm>
              <a:off x="10164528" y="490578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307C5DAF-7DF3-8A45-ADA5-C816BC8815CB}"/>
                </a:ext>
              </a:extLst>
            </p:cNvPr>
            <p:cNvSpPr/>
            <p:nvPr/>
          </p:nvSpPr>
          <p:spPr>
            <a:xfrm>
              <a:off x="9772078" y="486199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53" name="Oval 52">
            <a:extLst>
              <a:ext uri="{FF2B5EF4-FFF2-40B4-BE49-F238E27FC236}">
                <a16:creationId xmlns:a16="http://schemas.microsoft.com/office/drawing/2014/main" id="{A6BB704F-3815-744E-9B7B-A6F66491862E}"/>
              </a:ext>
            </a:extLst>
          </p:cNvPr>
          <p:cNvSpPr/>
          <p:nvPr/>
        </p:nvSpPr>
        <p:spPr>
          <a:xfrm>
            <a:off x="10085395" y="5082155"/>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6" name="TextBox 55">
            <a:extLst>
              <a:ext uri="{FF2B5EF4-FFF2-40B4-BE49-F238E27FC236}">
                <a16:creationId xmlns:a16="http://schemas.microsoft.com/office/drawing/2014/main" id="{0D71D7D7-40E6-7443-B2F3-076456EEA6D9}"/>
              </a:ext>
            </a:extLst>
          </p:cNvPr>
          <p:cNvSpPr txBox="1"/>
          <p:nvPr/>
        </p:nvSpPr>
        <p:spPr>
          <a:xfrm>
            <a:off x="7953242" y="3215378"/>
            <a:ext cx="3874152" cy="523220"/>
          </a:xfrm>
          <a:prstGeom prst="rect">
            <a:avLst/>
          </a:prstGeom>
          <a:noFill/>
        </p:spPr>
        <p:txBody>
          <a:bodyPr wrap="square" rtlCol="0">
            <a:spAutoFit/>
          </a:bodyPr>
          <a:lstStyle/>
          <a:p>
            <a:r>
              <a:rPr lang="en-US" sz="700" b="1" dirty="0">
                <a:solidFill>
                  <a:srgbClr val="00275E"/>
                </a:solidFill>
              </a:rPr>
              <a:t>Fig. A: A player is defined as interfering with the shooter if they are within a defined radius of the ball, in this case 5m (not to scale). This can be determined mathematical by observing whether the distance between the player and the ball is less than the defined radius, or not.</a:t>
            </a:r>
          </a:p>
        </p:txBody>
      </p:sp>
      <p:sp>
        <p:nvSpPr>
          <p:cNvPr id="57" name="TextBox 56">
            <a:extLst>
              <a:ext uri="{FF2B5EF4-FFF2-40B4-BE49-F238E27FC236}">
                <a16:creationId xmlns:a16="http://schemas.microsoft.com/office/drawing/2014/main" id="{4843C102-85B4-BC4C-ABCA-5BC15BA14D8F}"/>
              </a:ext>
            </a:extLst>
          </p:cNvPr>
          <p:cNvSpPr txBox="1"/>
          <p:nvPr/>
        </p:nvSpPr>
        <p:spPr>
          <a:xfrm>
            <a:off x="7973110" y="5659705"/>
            <a:ext cx="3854284" cy="523220"/>
          </a:xfrm>
          <a:prstGeom prst="rect">
            <a:avLst/>
          </a:prstGeom>
          <a:noFill/>
        </p:spPr>
        <p:txBody>
          <a:bodyPr wrap="square" rtlCol="0">
            <a:spAutoFit/>
          </a:bodyPr>
          <a:lstStyle/>
          <a:p>
            <a:r>
              <a:rPr lang="en-US" sz="700" b="1" dirty="0">
                <a:solidFill>
                  <a:srgbClr val="00275E"/>
                </a:solidFill>
              </a:rPr>
              <a:t>Fig. B: The number of intervening team mates and opponents can be </a:t>
            </a:r>
            <a:r>
              <a:rPr lang="en-US" sz="700" b="1" dirty="0" err="1">
                <a:solidFill>
                  <a:srgbClr val="00275E"/>
                </a:solidFill>
              </a:rPr>
              <a:t>visualised</a:t>
            </a:r>
            <a:r>
              <a:rPr lang="en-US" sz="700" b="1" dirty="0">
                <a:solidFill>
                  <a:srgbClr val="00275E"/>
                </a:solidFill>
              </a:rPr>
              <a:t> as a triangle between the ball and the posts of the goal at the moment the shot is taken. This interference can be determined mathematical by summating the areas of each triangle.</a:t>
            </a:r>
          </a:p>
        </p:txBody>
      </p:sp>
      <p:grpSp>
        <p:nvGrpSpPr>
          <p:cNvPr id="51" name="Group 50">
            <a:extLst>
              <a:ext uri="{FF2B5EF4-FFF2-40B4-BE49-F238E27FC236}">
                <a16:creationId xmlns:a16="http://schemas.microsoft.com/office/drawing/2014/main" id="{D997C3E3-3ADE-9146-8AB6-BB7E8AE245F8}"/>
              </a:ext>
            </a:extLst>
          </p:cNvPr>
          <p:cNvGrpSpPr/>
          <p:nvPr/>
        </p:nvGrpSpPr>
        <p:grpSpPr>
          <a:xfrm>
            <a:off x="7971786" y="1289724"/>
            <a:ext cx="3829050" cy="1916625"/>
            <a:chOff x="7971786" y="1448929"/>
            <a:chExt cx="3829050" cy="1916625"/>
          </a:xfrm>
        </p:grpSpPr>
        <p:pic>
          <p:nvPicPr>
            <p:cNvPr id="32" name="Picture 2">
              <a:extLst>
                <a:ext uri="{FF2B5EF4-FFF2-40B4-BE49-F238E27FC236}">
                  <a16:creationId xmlns:a16="http://schemas.microsoft.com/office/drawing/2014/main" id="{35442C29-1705-8242-BE9C-5DE0119DC9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1786" y="1448929"/>
              <a:ext cx="3829050" cy="191662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425E925-60B3-C045-8A72-952F61CDF524}"/>
                </a:ext>
              </a:extLst>
            </p:cNvPr>
            <p:cNvSpPr/>
            <p:nvPr/>
          </p:nvSpPr>
          <p:spPr>
            <a:xfrm>
              <a:off x="9592902" y="286234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7" name="Oval 36">
              <a:extLst>
                <a:ext uri="{FF2B5EF4-FFF2-40B4-BE49-F238E27FC236}">
                  <a16:creationId xmlns:a16="http://schemas.microsoft.com/office/drawing/2014/main" id="{0C2BD00A-4177-524E-810B-E8204C95A40F}"/>
                </a:ext>
              </a:extLst>
            </p:cNvPr>
            <p:cNvSpPr/>
            <p:nvPr/>
          </p:nvSpPr>
          <p:spPr>
            <a:xfrm>
              <a:off x="9418388" y="2490054"/>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8" name="Oval 37">
              <a:extLst>
                <a:ext uri="{FF2B5EF4-FFF2-40B4-BE49-F238E27FC236}">
                  <a16:creationId xmlns:a16="http://schemas.microsoft.com/office/drawing/2014/main" id="{2BBBD679-0438-3C47-988B-71CDD60679C5}"/>
                </a:ext>
              </a:extLst>
            </p:cNvPr>
            <p:cNvSpPr/>
            <p:nvPr/>
          </p:nvSpPr>
          <p:spPr>
            <a:xfrm>
              <a:off x="9814063" y="215431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0" name="Oval 39">
              <a:extLst>
                <a:ext uri="{FF2B5EF4-FFF2-40B4-BE49-F238E27FC236}">
                  <a16:creationId xmlns:a16="http://schemas.microsoft.com/office/drawing/2014/main" id="{5CED5CC0-A141-A242-BAFC-49B365CD2ECB}"/>
                </a:ext>
              </a:extLst>
            </p:cNvPr>
            <p:cNvSpPr/>
            <p:nvPr/>
          </p:nvSpPr>
          <p:spPr>
            <a:xfrm>
              <a:off x="10054692" y="2030097"/>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1" name="Oval 40">
              <a:extLst>
                <a:ext uri="{FF2B5EF4-FFF2-40B4-BE49-F238E27FC236}">
                  <a16:creationId xmlns:a16="http://schemas.microsoft.com/office/drawing/2014/main" id="{D72C8C19-E3E0-4745-BBDE-5789EC287FA5}"/>
                </a:ext>
              </a:extLst>
            </p:cNvPr>
            <p:cNvSpPr/>
            <p:nvPr/>
          </p:nvSpPr>
          <p:spPr>
            <a:xfrm>
              <a:off x="9730285" y="2612387"/>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cxnSp>
          <p:nvCxnSpPr>
            <p:cNvPr id="46" name="Straight Connector 45">
              <a:extLst>
                <a:ext uri="{FF2B5EF4-FFF2-40B4-BE49-F238E27FC236}">
                  <a16:creationId xmlns:a16="http://schemas.microsoft.com/office/drawing/2014/main" id="{B8617EB3-994D-E446-9E61-EC53FC6D0F0F}"/>
                </a:ext>
              </a:extLst>
            </p:cNvPr>
            <p:cNvCxnSpPr>
              <a:cxnSpLocks/>
            </p:cNvCxnSpPr>
            <p:nvPr/>
          </p:nvCxnSpPr>
          <p:spPr>
            <a:xfrm flipH="1">
              <a:off x="9655682" y="2824327"/>
              <a:ext cx="194778" cy="0"/>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409054-5CCD-2349-8DDD-2E7A238118AD}"/>
                </a:ext>
              </a:extLst>
            </p:cNvPr>
            <p:cNvCxnSpPr>
              <a:cxnSpLocks/>
            </p:cNvCxnSpPr>
            <p:nvPr/>
          </p:nvCxnSpPr>
          <p:spPr>
            <a:xfrm flipV="1">
              <a:off x="9642631" y="2824327"/>
              <a:ext cx="0" cy="194493"/>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82F874FF-0506-064F-9044-BC830A75FC14}"/>
                </a:ext>
              </a:extLst>
            </p:cNvPr>
            <p:cNvSpPr/>
            <p:nvPr/>
          </p:nvSpPr>
          <p:spPr>
            <a:xfrm>
              <a:off x="9614780" y="2798884"/>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4" name="Oval 53">
              <a:extLst>
                <a:ext uri="{FF2B5EF4-FFF2-40B4-BE49-F238E27FC236}">
                  <a16:creationId xmlns:a16="http://schemas.microsoft.com/office/drawing/2014/main" id="{0374A1CD-18AD-A94C-96FD-0E9339ED6848}"/>
                </a:ext>
              </a:extLst>
            </p:cNvPr>
            <p:cNvSpPr/>
            <p:nvPr/>
          </p:nvSpPr>
          <p:spPr>
            <a:xfrm>
              <a:off x="9836582" y="1726053"/>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5" name="Oval 54">
              <a:extLst>
                <a:ext uri="{FF2B5EF4-FFF2-40B4-BE49-F238E27FC236}">
                  <a16:creationId xmlns:a16="http://schemas.microsoft.com/office/drawing/2014/main" id="{71CE39BC-6AA2-8541-BBC2-63D74073F969}"/>
                </a:ext>
              </a:extLst>
            </p:cNvPr>
            <p:cNvSpPr/>
            <p:nvPr/>
          </p:nvSpPr>
          <p:spPr>
            <a:xfrm>
              <a:off x="9522248" y="225297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8" name="Oval 57">
              <a:extLst>
                <a:ext uri="{FF2B5EF4-FFF2-40B4-BE49-F238E27FC236}">
                  <a16:creationId xmlns:a16="http://schemas.microsoft.com/office/drawing/2014/main" id="{BE4DBACF-C866-D947-82A8-ED6C4D998EBD}"/>
                </a:ext>
              </a:extLst>
            </p:cNvPr>
            <p:cNvSpPr/>
            <p:nvPr/>
          </p:nvSpPr>
          <p:spPr>
            <a:xfrm>
              <a:off x="9493444" y="2670958"/>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60" name="Oval 59">
              <a:extLst>
                <a:ext uri="{FF2B5EF4-FFF2-40B4-BE49-F238E27FC236}">
                  <a16:creationId xmlns:a16="http://schemas.microsoft.com/office/drawing/2014/main" id="{FD435E8C-7DD1-3147-BB14-C787BB769976}"/>
                </a:ext>
              </a:extLst>
            </p:cNvPr>
            <p:cNvSpPr/>
            <p:nvPr/>
          </p:nvSpPr>
          <p:spPr>
            <a:xfrm flipH="1">
              <a:off x="9434802" y="2623238"/>
              <a:ext cx="415658" cy="402178"/>
            </a:xfrm>
            <a:prstGeom prst="ellipse">
              <a:avLst/>
            </a:prstGeom>
            <a:solidFill>
              <a:schemeClr val="accent5">
                <a:lumMod val="75000"/>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63" name="TextBox 62">
            <a:extLst>
              <a:ext uri="{FF2B5EF4-FFF2-40B4-BE49-F238E27FC236}">
                <a16:creationId xmlns:a16="http://schemas.microsoft.com/office/drawing/2014/main" id="{232486A6-F316-9448-AE08-579AB25ECE57}"/>
              </a:ext>
            </a:extLst>
          </p:cNvPr>
          <p:cNvSpPr txBox="1"/>
          <p:nvPr/>
        </p:nvSpPr>
        <p:spPr>
          <a:xfrm>
            <a:off x="7531513"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64" name="TextBox 63">
            <a:extLst>
              <a:ext uri="{FF2B5EF4-FFF2-40B4-BE49-F238E27FC236}">
                <a16:creationId xmlns:a16="http://schemas.microsoft.com/office/drawing/2014/main" id="{91B5FCDD-9452-6B44-866C-D58B67C6BCFD}"/>
              </a:ext>
            </a:extLst>
          </p:cNvPr>
          <p:cNvSpPr txBox="1"/>
          <p:nvPr/>
        </p:nvSpPr>
        <p:spPr>
          <a:xfrm>
            <a:off x="7532837" y="3746933"/>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3651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3: Application of the Trained Chance Quality Model with the Metrica Sports Shot Data</a:t>
            </a:r>
          </a:p>
          <a:p>
            <a:pPr defTabSz="1219170">
              <a:lnSpc>
                <a:spcPts val="4000"/>
              </a:lnSpc>
            </a:pPr>
            <a:r>
              <a:rPr lang="en-GB" sz="3000" dirty="0">
                <a:solidFill>
                  <a:srgbClr val="00275E"/>
                </a:solidFill>
              </a:rPr>
              <a:t>Finalised dataset ready for analysis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81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9"/>
            <a:ext cx="6786334" cy="3768888"/>
          </a:xfrm>
        </p:spPr>
        <p:txBody>
          <a:bodyPr lIns="0" tIns="0" rIns="0" bIns="0" anchor="t">
            <a:noAutofit/>
          </a:bodyPr>
          <a:lstStyle/>
          <a:p>
            <a:r>
              <a:rPr lang="en-GB" sz="1100" dirty="0">
                <a:solidFill>
                  <a:srgbClr val="0D0D0D"/>
                </a:solidFill>
              </a:rPr>
              <a:t>The Chance Quality Model was trained with just Open Play (OP) shots, however, game 2 of the Metrica Sports data includes a penalty in the 76</a:t>
            </a:r>
            <a:r>
              <a:rPr lang="en-GB" sz="1100" baseline="30000" dirty="0">
                <a:solidFill>
                  <a:srgbClr val="0D0D0D"/>
                </a:solidFill>
              </a:rPr>
              <a:t>th</a:t>
            </a:r>
            <a:r>
              <a:rPr lang="en-GB" sz="1100" dirty="0">
                <a:solidFill>
                  <a:srgbClr val="0D0D0D"/>
                </a:solidFill>
              </a:rPr>
              <a:t> minute. To deal with this, any penalty shots in the Metrica Sports data are assigned the value of 0.76 </a:t>
            </a:r>
            <a:r>
              <a:rPr lang="en-GB" sz="1100" dirty="0" err="1">
                <a:solidFill>
                  <a:srgbClr val="0D0D0D"/>
                </a:solidFill>
              </a:rPr>
              <a:t>xG</a:t>
            </a:r>
            <a:r>
              <a:rPr lang="en-GB" sz="1100" dirty="0">
                <a:solidFill>
                  <a:srgbClr val="0D0D0D"/>
                </a:solidFill>
              </a:rPr>
              <a:t>. as per the value used by StatsBomb/</a:t>
            </a:r>
            <a:r>
              <a:rPr lang="en-GB" sz="1100" dirty="0" err="1">
                <a:solidFill>
                  <a:srgbClr val="0D0D0D"/>
                </a:solidFill>
              </a:rPr>
              <a:t>FBref</a:t>
            </a:r>
            <a:r>
              <a:rPr lang="en-GB" sz="1100" dirty="0">
                <a:solidFill>
                  <a:srgbClr val="0D0D0D"/>
                </a:solidFill>
              </a:rPr>
              <a:t> [</a:t>
            </a:r>
            <a:r>
              <a:rPr lang="en-GB" sz="1100" dirty="0">
                <a:solidFill>
                  <a:srgbClr val="0D0D0D"/>
                </a:solidFill>
                <a:hlinkClick r:id="rId3"/>
              </a:rPr>
              <a:t>link</a:t>
            </a:r>
            <a:r>
              <a:rPr lang="en-GB" sz="1100" dirty="0">
                <a:solidFill>
                  <a:srgbClr val="0D0D0D"/>
                </a:solidFill>
              </a:rPr>
              <a:t>]. StatsBomb models penalty kicks as all sharing the same characteristics and this assumption is made in this model. This amendment changes what is a very tight contest regarding cumulative </a:t>
            </a:r>
            <a:r>
              <a:rPr lang="en-GB" sz="1100" dirty="0" err="1">
                <a:solidFill>
                  <a:srgbClr val="0D0D0D"/>
                </a:solidFill>
              </a:rPr>
              <a:t>xG</a:t>
            </a:r>
            <a:r>
              <a:rPr lang="en-GB" sz="1100" dirty="0">
                <a:solidFill>
                  <a:srgbClr val="0D0D0D"/>
                </a:solidFill>
              </a:rPr>
              <a:t> (Fig. A) into a clearer projected win for the Away team (blue), once assigned this new </a:t>
            </a:r>
            <a:r>
              <a:rPr lang="en-GB" sz="1100" dirty="0" err="1">
                <a:solidFill>
                  <a:srgbClr val="0D0D0D"/>
                </a:solidFill>
              </a:rPr>
              <a:t>xG</a:t>
            </a:r>
            <a:r>
              <a:rPr lang="en-GB" sz="1100" dirty="0">
                <a:solidFill>
                  <a:srgbClr val="0D0D0D"/>
                </a:solidFill>
              </a:rPr>
              <a:t> value for the penalty.</a:t>
            </a:r>
          </a:p>
          <a:p>
            <a:endParaRPr lang="en-GB" sz="1100" dirty="0">
              <a:solidFill>
                <a:srgbClr val="0D0D0D"/>
              </a:solidFill>
            </a:endParaRPr>
          </a:p>
          <a:p>
            <a:r>
              <a:rPr lang="en-GB" sz="1100" b="1" dirty="0">
                <a:solidFill>
                  <a:srgbClr val="0D0D0D"/>
                </a:solidFill>
              </a:rPr>
              <a:t>Match assessment</a:t>
            </a:r>
            <a:r>
              <a:rPr lang="en-GB" sz="1100" dirty="0">
                <a:solidFill>
                  <a:srgbClr val="0D0D0D"/>
                </a:solidFill>
              </a:rPr>
              <a:t>:</a:t>
            </a:r>
          </a:p>
          <a:p>
            <a:pPr lvl="1"/>
            <a:r>
              <a:rPr lang="en-GB" sz="1100" dirty="0">
                <a:solidFill>
                  <a:srgbClr val="0D0D0D"/>
                </a:solidFill>
              </a:rPr>
              <a:t>The winning goal scored by the Home team in the 80th minute was a shot from distance with an </a:t>
            </a:r>
            <a:r>
              <a:rPr lang="en-GB" sz="1100" dirty="0" err="1">
                <a:solidFill>
                  <a:srgbClr val="0D0D0D"/>
                </a:solidFill>
              </a:rPr>
              <a:t>xG</a:t>
            </a:r>
            <a:r>
              <a:rPr lang="en-GB" sz="1100" dirty="0">
                <a:solidFill>
                  <a:srgbClr val="0D0D0D"/>
                </a:solidFill>
              </a:rPr>
              <a:t> value of just 0.054 (ranked 13th out of 24 in terms of </a:t>
            </a:r>
            <a:r>
              <a:rPr lang="en-GB" sz="1100" dirty="0" err="1">
                <a:solidFill>
                  <a:srgbClr val="0D0D0D"/>
                </a:solidFill>
              </a:rPr>
              <a:t>xG</a:t>
            </a:r>
            <a:r>
              <a:rPr lang="en-GB" sz="1100" dirty="0">
                <a:solidFill>
                  <a:srgbClr val="0D0D0D"/>
                </a:solidFill>
              </a:rPr>
              <a:t>). This goal went on to be the deciding goal in the game, resulting in the Home team winning the game 3-2 despite having less accumulated </a:t>
            </a:r>
            <a:r>
              <a:rPr lang="en-GB" sz="1100" dirty="0" err="1">
                <a:solidFill>
                  <a:srgbClr val="0D0D0D"/>
                </a:solidFill>
              </a:rPr>
              <a:t>xG</a:t>
            </a:r>
            <a:r>
              <a:rPr lang="en-GB" sz="1100" dirty="0">
                <a:solidFill>
                  <a:srgbClr val="0D0D0D"/>
                </a:solidFill>
              </a:rPr>
              <a:t> than the Away team - 1.43 (from 13 shots) to 2.00 (from 11 shots) respectively, taking into account the Away team’s penalty which has an assigned </a:t>
            </a:r>
            <a:r>
              <a:rPr lang="en-GB" sz="1100" dirty="0" err="1">
                <a:solidFill>
                  <a:srgbClr val="0D0D0D"/>
                </a:solidFill>
              </a:rPr>
              <a:t>xG</a:t>
            </a:r>
            <a:r>
              <a:rPr lang="en-GB" sz="1100" dirty="0">
                <a:solidFill>
                  <a:srgbClr val="0D0D0D"/>
                </a:solidFill>
              </a:rPr>
              <a:t> of 0.76.</a:t>
            </a:r>
          </a:p>
          <a:p>
            <a:pPr lvl="1"/>
            <a:r>
              <a:rPr lang="en-GB" sz="1100" dirty="0">
                <a:solidFill>
                  <a:srgbClr val="0D0D0D"/>
                </a:solidFill>
              </a:rPr>
              <a:t>Before recalibrating the model for the penalty, the accumulative </a:t>
            </a:r>
            <a:r>
              <a:rPr lang="en-GB" sz="1100" dirty="0" err="1">
                <a:solidFill>
                  <a:srgbClr val="0D0D0D"/>
                </a:solidFill>
              </a:rPr>
              <a:t>xG</a:t>
            </a:r>
            <a:r>
              <a:rPr lang="en-GB" sz="1100" dirty="0">
                <a:solidFill>
                  <a:srgbClr val="0D0D0D"/>
                </a:solidFill>
              </a:rPr>
              <a:t> for each team was close to equal, 1.43 to the Home side and 1.39 to the Away side, showing the importance of the penalty.</a:t>
            </a:r>
          </a:p>
          <a:p>
            <a:pPr lvl="1"/>
            <a:r>
              <a:rPr lang="en-GB" sz="1100" dirty="0">
                <a:solidFill>
                  <a:srgbClr val="0D0D0D"/>
                </a:solidFill>
              </a:rPr>
              <a:t>I would therefore say that in a one-off game, the Away team was arguable are more deserving of winning the match, when considering only the quality of chances that each team created using the Chance Quality Model, largely because of the awarded penalty that was scored. However, the Home team capitalised on a low-</a:t>
            </a:r>
            <a:r>
              <a:rPr lang="en-GB" sz="1100" dirty="0" err="1">
                <a:solidFill>
                  <a:srgbClr val="0D0D0D"/>
                </a:solidFill>
              </a:rPr>
              <a:t>xG</a:t>
            </a:r>
            <a:r>
              <a:rPr lang="en-GB" sz="1100" dirty="0">
                <a:solidFill>
                  <a:srgbClr val="0D0D0D"/>
                </a:solidFill>
              </a:rPr>
              <a:t> chance in the 80th minute and were therefore able to win a very tight game.</a:t>
            </a:r>
          </a:p>
          <a:p>
            <a:endParaRPr lang="en-GB" sz="1100" dirty="0">
              <a:solidFill>
                <a:srgbClr val="0D0D0D"/>
              </a:solidFill>
            </a:endParaRPr>
          </a:p>
          <a:p>
            <a:r>
              <a:rPr lang="en-GB" sz="1100" dirty="0">
                <a:solidFill>
                  <a:srgbClr val="0D0D0D"/>
                </a:solidFill>
              </a:rPr>
              <a:t>More information the key chances can be found in the appendix.</a:t>
            </a:r>
          </a:p>
          <a:p>
            <a:endParaRPr lang="en-GB" sz="11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Which Team Deserved to Win the Game?</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130160"/>
            <a:ext cx="11417300" cy="987140"/>
          </a:xfrm>
        </p:spPr>
        <p:txBody>
          <a:bodyPr/>
          <a:lstStyle/>
          <a:p>
            <a:r>
              <a:rPr lang="en-US" baseline="30000" dirty="0"/>
              <a:t>`</a:t>
            </a:r>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3"/>
              </a:rPr>
              <a:t>https://fbref.com/en/expected-goals-model-explained/</a:t>
            </a:r>
            <a:endParaRPr lang="en-US" dirty="0"/>
          </a:p>
          <a:p>
            <a:r>
              <a:rPr lang="en-GB" dirty="0"/>
              <a:t>Analysis of game 2 of the Metrica Sports sample data can be found in section 14 and 15 of the Chance Quality Model notebook: </a:t>
            </a:r>
            <a:r>
              <a:rPr lang="en-GB" dirty="0">
                <a:hlinkClick r:id="rId4"/>
              </a:rPr>
              <a:t>https://github.com/eddwebster/mcfc_submission/blob/main/notebooks/chance_quality_modelling/Creating%20a%20Chance%20Quality%20Model%20from%20Shots%20Data.ipynb</a:t>
            </a:r>
            <a:r>
              <a:rPr lang="en-GB" dirty="0"/>
              <a:t> </a:t>
            </a:r>
            <a:endParaRPr lang="en-US" dirty="0"/>
          </a:p>
          <a:p>
            <a:r>
              <a:rPr lang="en-US" dirty="0"/>
              <a:t>For more examples of visualising </a:t>
            </a:r>
            <a:r>
              <a:rPr lang="en-US" dirty="0" err="1"/>
              <a:t>xG</a:t>
            </a:r>
            <a:r>
              <a:rPr lang="en-US" dirty="0"/>
              <a:t> Race Charts in Tableau, please see slide 23 the Football Intelligence pack: </a:t>
            </a:r>
            <a:r>
              <a:rPr lang="en-US" dirty="0">
                <a:hlinkClick r:id="rId5"/>
              </a:rPr>
              <a:t>https://docs.google.com/presentation/d/1uT6vT1J_FS10hW3hvWQx9ofqHUq8mT-kUbDRMrrUqH8/edit?usp=sharing</a:t>
            </a:r>
            <a:r>
              <a:rPr lang="en-US" dirty="0"/>
              <a:t> </a:t>
            </a:r>
          </a:p>
          <a:p>
            <a:r>
              <a:rPr lang="en-US" dirty="0" err="1"/>
              <a:t>Visualisations</a:t>
            </a:r>
            <a:r>
              <a:rPr lang="en-US" dirty="0"/>
              <a:t> inspired by Ben Mayhew’s Match Timelines, see: </a:t>
            </a:r>
            <a:r>
              <a:rPr lang="en-US" dirty="0">
                <a:hlinkClick r:id="rId6"/>
              </a:rPr>
              <a:t>https://experimental361.com/explanations/match-timelines/</a:t>
            </a:r>
            <a:r>
              <a:rPr lang="en-US" dirty="0"/>
              <a:t> </a:t>
            </a:r>
          </a:p>
          <a:p>
            <a:r>
              <a:rPr lang="en-US" dirty="0"/>
              <a:t>How to Create </a:t>
            </a:r>
            <a:r>
              <a:rPr lang="en-US" dirty="0" err="1"/>
              <a:t>xG</a:t>
            </a:r>
            <a:r>
              <a:rPr lang="en-US" dirty="0"/>
              <a:t> Flow Charts in Python by McKay Johns: </a:t>
            </a:r>
            <a:r>
              <a:rPr lang="en-US" dirty="0">
                <a:hlinkClick r:id="rId7"/>
              </a:rPr>
              <a:t>https://www.youtube.com/watch?v=bvoOOYMQkac&amp;list=PL10a1_q15HwqVEcnqt3tXs1bgvawjsQNW</a:t>
            </a:r>
            <a:r>
              <a:rPr lang="en-US" dirty="0"/>
              <a:t> </a:t>
            </a:r>
          </a:p>
        </p:txBody>
      </p:sp>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173682" y="3251179"/>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Probability of Scoring race chart before any amendments to </a:t>
            </a:r>
            <a:r>
              <a:rPr lang="en-US" sz="800" b="1" dirty="0" err="1">
                <a:solidFill>
                  <a:srgbClr val="00275E"/>
                </a:solidFill>
              </a:rPr>
              <a:t>xG</a:t>
            </a:r>
            <a:r>
              <a:rPr lang="en-US" sz="800" b="1" dirty="0">
                <a:solidFill>
                  <a:srgbClr val="00275E"/>
                </a:solidFill>
              </a:rPr>
              <a:t> values.</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050167"/>
            <a:ext cx="4344082" cy="215444"/>
          </a:xfrm>
          <a:prstGeom prst="rect">
            <a:avLst/>
          </a:prstGeom>
          <a:noFill/>
        </p:spPr>
        <p:txBody>
          <a:bodyPr wrap="square" rtlCol="0">
            <a:spAutoFit/>
          </a:bodyPr>
          <a:lstStyle/>
          <a:p>
            <a:r>
              <a:rPr lang="en-US" sz="800" b="1" dirty="0">
                <a:solidFill>
                  <a:srgbClr val="00275E"/>
                </a:solidFill>
              </a:rPr>
              <a:t>Fig. B: </a:t>
            </a:r>
            <a:r>
              <a:rPr lang="en-US" sz="800" b="1" dirty="0" err="1">
                <a:solidFill>
                  <a:srgbClr val="00275E"/>
                </a:solidFill>
              </a:rPr>
              <a:t>xG</a:t>
            </a:r>
            <a:r>
              <a:rPr lang="en-US" sz="800" b="1" dirty="0">
                <a:solidFill>
                  <a:srgbClr val="00275E"/>
                </a:solidFill>
              </a:rPr>
              <a:t> race chart with amended </a:t>
            </a:r>
            <a:r>
              <a:rPr lang="en-US" sz="800" b="1" dirty="0" err="1">
                <a:solidFill>
                  <a:srgbClr val="00275E"/>
                </a:solidFill>
              </a:rPr>
              <a:t>xG</a:t>
            </a:r>
            <a:r>
              <a:rPr lang="en-US" sz="800" b="1" dirty="0">
                <a:solidFill>
                  <a:srgbClr val="00275E"/>
                </a:solidFill>
              </a:rPr>
              <a:t> value for the penalty.</a:t>
            </a:r>
          </a:p>
        </p:txBody>
      </p:sp>
      <p:grpSp>
        <p:nvGrpSpPr>
          <p:cNvPr id="8" name="Group 7">
            <a:extLst>
              <a:ext uri="{FF2B5EF4-FFF2-40B4-BE49-F238E27FC236}">
                <a16:creationId xmlns:a16="http://schemas.microsoft.com/office/drawing/2014/main" id="{F2E20F19-4026-9B47-BB22-28A17E6EB91C}"/>
              </a:ext>
            </a:extLst>
          </p:cNvPr>
          <p:cNvGrpSpPr/>
          <p:nvPr/>
        </p:nvGrpSpPr>
        <p:grpSpPr>
          <a:xfrm>
            <a:off x="7613965" y="1286994"/>
            <a:ext cx="4344080" cy="1718401"/>
            <a:chOff x="7613965" y="1286994"/>
            <a:chExt cx="4344080" cy="1718401"/>
          </a:xfrm>
        </p:grpSpPr>
        <p:pic>
          <p:nvPicPr>
            <p:cNvPr id="26630" name="Picture 6">
              <a:extLst>
                <a:ext uri="{FF2B5EF4-FFF2-40B4-BE49-F238E27FC236}">
                  <a16:creationId xmlns:a16="http://schemas.microsoft.com/office/drawing/2014/main" id="{155EB8ED-0870-3F4A-A017-A61CE5B2D0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965" y="1286994"/>
              <a:ext cx="4344080" cy="1718401"/>
            </a:xfrm>
            <a:prstGeom prst="rect">
              <a:avLst/>
            </a:prstGeom>
            <a:noFill/>
            <a:extLst>
              <a:ext uri="{909E8E84-426E-40DD-AFC4-6F175D3DCCD1}">
                <a14:hiddenFill xmlns:a14="http://schemas.microsoft.com/office/drawing/2010/main">
                  <a:solidFill>
                    <a:srgbClr val="FFFFFF"/>
                  </a:solidFill>
                </a14:hiddenFill>
              </a:ext>
            </a:extLst>
          </p:spPr>
        </p:pic>
        <p:sp>
          <p:nvSpPr>
            <p:cNvPr id="3" name="5-point Star 2">
              <a:extLst>
                <a:ext uri="{FF2B5EF4-FFF2-40B4-BE49-F238E27FC236}">
                  <a16:creationId xmlns:a16="http://schemas.microsoft.com/office/drawing/2014/main" id="{E838B0EC-0EDC-DA47-909C-03CF3C821275}"/>
                </a:ext>
              </a:extLst>
            </p:cNvPr>
            <p:cNvSpPr/>
            <p:nvPr/>
          </p:nvSpPr>
          <p:spPr>
            <a:xfrm>
              <a:off x="8229601" y="249613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5" name="5-point Star 14">
              <a:extLst>
                <a:ext uri="{FF2B5EF4-FFF2-40B4-BE49-F238E27FC236}">
                  <a16:creationId xmlns:a16="http://schemas.microsoft.com/office/drawing/2014/main" id="{B4795CEF-9098-C245-AB56-94786B6F6A81}"/>
                </a:ext>
              </a:extLst>
            </p:cNvPr>
            <p:cNvSpPr/>
            <p:nvPr/>
          </p:nvSpPr>
          <p:spPr>
            <a:xfrm>
              <a:off x="9890761" y="208960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6" name="5-point Star 15">
              <a:extLst>
                <a:ext uri="{FF2B5EF4-FFF2-40B4-BE49-F238E27FC236}">
                  <a16:creationId xmlns:a16="http://schemas.microsoft.com/office/drawing/2014/main" id="{CC79CFD1-96FE-2549-A1C9-1ADC45AB198B}"/>
                </a:ext>
              </a:extLst>
            </p:cNvPr>
            <p:cNvSpPr/>
            <p:nvPr/>
          </p:nvSpPr>
          <p:spPr>
            <a:xfrm>
              <a:off x="11148061" y="1632352"/>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7" name="5-point Star 16">
              <a:extLst>
                <a:ext uri="{FF2B5EF4-FFF2-40B4-BE49-F238E27FC236}">
                  <a16:creationId xmlns:a16="http://schemas.microsoft.com/office/drawing/2014/main" id="{1ECCFB31-E77A-2C46-AEB0-843319215FA3}"/>
                </a:ext>
              </a:extLst>
            </p:cNvPr>
            <p:cNvSpPr/>
            <p:nvPr/>
          </p:nvSpPr>
          <p:spPr>
            <a:xfrm>
              <a:off x="9328786" y="2328861"/>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8" name="5-point Star 17">
              <a:extLst>
                <a:ext uri="{FF2B5EF4-FFF2-40B4-BE49-F238E27FC236}">
                  <a16:creationId xmlns:a16="http://schemas.microsoft.com/office/drawing/2014/main" id="{A285CB72-B189-A341-9BD6-1117430A6995}"/>
                </a:ext>
              </a:extLst>
            </p:cNvPr>
            <p:cNvSpPr/>
            <p:nvPr/>
          </p:nvSpPr>
          <p:spPr>
            <a:xfrm>
              <a:off x="10976609" y="1500670"/>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grpSp>
        <p:nvGrpSpPr>
          <p:cNvPr id="9" name="Group 8">
            <a:extLst>
              <a:ext uri="{FF2B5EF4-FFF2-40B4-BE49-F238E27FC236}">
                <a16:creationId xmlns:a16="http://schemas.microsoft.com/office/drawing/2014/main" id="{FA483C68-0AF1-144A-AB12-7CBAF18A3D06}"/>
              </a:ext>
            </a:extLst>
          </p:cNvPr>
          <p:cNvGrpSpPr/>
          <p:nvPr/>
        </p:nvGrpSpPr>
        <p:grpSpPr>
          <a:xfrm>
            <a:off x="7613964" y="3295711"/>
            <a:ext cx="4344081" cy="1718401"/>
            <a:chOff x="7613964" y="3295711"/>
            <a:chExt cx="4344081" cy="1718401"/>
          </a:xfrm>
        </p:grpSpPr>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64" y="3295711"/>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0" name="5-point Star 19">
              <a:extLst>
                <a:ext uri="{FF2B5EF4-FFF2-40B4-BE49-F238E27FC236}">
                  <a16:creationId xmlns:a16="http://schemas.microsoft.com/office/drawing/2014/main" id="{AA379939-28FE-3644-93EE-6768DA710318}"/>
                </a:ext>
              </a:extLst>
            </p:cNvPr>
            <p:cNvSpPr/>
            <p:nvPr/>
          </p:nvSpPr>
          <p:spPr>
            <a:xfrm>
              <a:off x="8252461" y="4559146"/>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5-point Star 20">
              <a:extLst>
                <a:ext uri="{FF2B5EF4-FFF2-40B4-BE49-F238E27FC236}">
                  <a16:creationId xmlns:a16="http://schemas.microsoft.com/office/drawing/2014/main" id="{31DD26FF-0093-7746-AF5D-93AFF047CD4F}"/>
                </a:ext>
              </a:extLst>
            </p:cNvPr>
            <p:cNvSpPr/>
            <p:nvPr/>
          </p:nvSpPr>
          <p:spPr>
            <a:xfrm>
              <a:off x="9890761" y="4232193"/>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5-point Star 21">
              <a:extLst>
                <a:ext uri="{FF2B5EF4-FFF2-40B4-BE49-F238E27FC236}">
                  <a16:creationId xmlns:a16="http://schemas.microsoft.com/office/drawing/2014/main" id="{AB7DAA2A-30C1-0A4A-94A2-7FF2E4DE104A}"/>
                </a:ext>
              </a:extLst>
            </p:cNvPr>
            <p:cNvSpPr/>
            <p:nvPr/>
          </p:nvSpPr>
          <p:spPr>
            <a:xfrm>
              <a:off x="11148061" y="388386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7" name="5-point Star 26">
              <a:extLst>
                <a:ext uri="{FF2B5EF4-FFF2-40B4-BE49-F238E27FC236}">
                  <a16:creationId xmlns:a16="http://schemas.microsoft.com/office/drawing/2014/main" id="{DB34EB21-2969-5745-AA15-5077CD4F9648}"/>
                </a:ext>
              </a:extLst>
            </p:cNvPr>
            <p:cNvSpPr/>
            <p:nvPr/>
          </p:nvSpPr>
          <p:spPr>
            <a:xfrm>
              <a:off x="9334501" y="4427464"/>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8" name="5-point Star 27">
              <a:extLst>
                <a:ext uri="{FF2B5EF4-FFF2-40B4-BE49-F238E27FC236}">
                  <a16:creationId xmlns:a16="http://schemas.microsoft.com/office/drawing/2014/main" id="{C89F3C91-0335-FE41-A4E1-B1A473CB086D}"/>
                </a:ext>
              </a:extLst>
            </p:cNvPr>
            <p:cNvSpPr/>
            <p:nvPr/>
          </p:nvSpPr>
          <p:spPr>
            <a:xfrm>
              <a:off x="10986135" y="3491148"/>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Tree>
    <p:extLst>
      <p:ext uri="{BB962C8B-B14F-4D97-AF65-F5344CB8AC3E}">
        <p14:creationId xmlns:p14="http://schemas.microsoft.com/office/powerpoint/2010/main" val="830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9"/>
            <a:ext cx="6003292" cy="4297517"/>
          </a:xfrm>
        </p:spPr>
        <p:txBody>
          <a:bodyPr lIns="0" tIns="0" rIns="0" bIns="0" anchor="t">
            <a:noAutofit/>
          </a:bodyPr>
          <a:lstStyle/>
          <a:p>
            <a:r>
              <a:rPr lang="en-GB" sz="115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Visualisation of the Chances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55396"/>
            <a:ext cx="11417300" cy="461903"/>
          </a:xfrm>
        </p:spPr>
        <p:txBody>
          <a:bodyPr/>
          <a:lstStyle/>
          <a:p>
            <a:r>
              <a:rPr lang="en-GB" dirty="0"/>
              <a:t>Analysis of game 2 of the Metrica Sports sample data can be found in section 14 and 15 of the Chance Quality Model notebook: </a:t>
            </a:r>
            <a:r>
              <a:rPr lang="en-GB" dirty="0">
                <a:hlinkClick r:id="rId3"/>
              </a:rPr>
              <a:t>https://github.com/eddwebster/mcfc_submission/blob/main/notebooks/chance_quality_modelling/Creating%20a%20Chance%20Quality%20Model%20from%20Shots%20Data.ipynb</a:t>
            </a:r>
            <a:r>
              <a:rPr lang="en-GB" dirty="0"/>
              <a:t> </a:t>
            </a:r>
            <a:endParaRPr lang="en-US" dirty="0"/>
          </a:p>
          <a:p>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4"/>
              </a:rPr>
              <a:t>https://fbref.com/en/expected-goals-model-explained/</a:t>
            </a:r>
            <a:endParaRPr lang="en-US" dirty="0"/>
          </a:p>
        </p:txBody>
      </p:sp>
      <p:sp>
        <p:nvSpPr>
          <p:cNvPr id="26" name="TextBox 25">
            <a:extLst>
              <a:ext uri="{FF2B5EF4-FFF2-40B4-BE49-F238E27FC236}">
                <a16:creationId xmlns:a16="http://schemas.microsoft.com/office/drawing/2014/main" id="{CA6E45B1-D69C-244F-B691-049BA0F06F9E}"/>
              </a:ext>
            </a:extLst>
          </p:cNvPr>
          <p:cNvSpPr txBox="1"/>
          <p:nvPr/>
        </p:nvSpPr>
        <p:spPr>
          <a:xfrm>
            <a:off x="6553200" y="5439952"/>
            <a:ext cx="5251450" cy="215444"/>
          </a:xfrm>
          <a:prstGeom prst="rect">
            <a:avLst/>
          </a:prstGeom>
          <a:noFill/>
        </p:spPr>
        <p:txBody>
          <a:bodyPr wrap="square" rtlCol="0">
            <a:spAutoFit/>
          </a:bodyPr>
          <a:lstStyle/>
          <a:p>
            <a:r>
              <a:rPr lang="en-US" sz="800" b="1" dirty="0">
                <a:solidFill>
                  <a:srgbClr val="00275E"/>
                </a:solidFill>
              </a:rPr>
              <a:t>Fig. A: …</a:t>
            </a:r>
          </a:p>
        </p:txBody>
      </p:sp>
      <p:pic>
        <p:nvPicPr>
          <p:cNvPr id="31746" name="Picture 2">
            <a:extLst>
              <a:ext uri="{FF2B5EF4-FFF2-40B4-BE49-F238E27FC236}">
                <a16:creationId xmlns:a16="http://schemas.microsoft.com/office/drawing/2014/main" id="{E1812912-0CC7-C44B-8715-795CEF0CF9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1279203"/>
            <a:ext cx="5251450" cy="421051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3C763C8-51BB-BD4D-ADE5-52978FB46C96}"/>
              </a:ext>
            </a:extLst>
          </p:cNvPr>
          <p:cNvSpPr/>
          <p:nvPr/>
        </p:nvSpPr>
        <p:spPr>
          <a:xfrm>
            <a:off x="8952956" y="323603"/>
            <a:ext cx="2679970" cy="35229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Finish this slide</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
        <p:nvSpPr>
          <p:cNvPr id="17" name="Rectangle 16">
            <a:extLst>
              <a:ext uri="{FF2B5EF4-FFF2-40B4-BE49-F238E27FC236}">
                <a16:creationId xmlns:a16="http://schemas.microsoft.com/office/drawing/2014/main" id="{195E46DD-09A5-BD49-B76F-3F6774284622}"/>
              </a:ext>
            </a:extLst>
          </p:cNvPr>
          <p:cNvSpPr/>
          <p:nvPr/>
        </p:nvSpPr>
        <p:spPr>
          <a:xfrm>
            <a:off x="9150939" y="4204723"/>
            <a:ext cx="2284004" cy="35229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Penalty looks slightly off</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237669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674694" cy="3966087"/>
          </a:xfrm>
        </p:spPr>
        <p:txBody>
          <a:bodyPr lIns="0" tIns="0" rIns="0" bIns="0" anchor="t">
            <a:noAutofit/>
          </a:bodyPr>
          <a:lstStyle/>
          <a:p>
            <a:pPr marL="239395" indent="-239395"/>
            <a:r>
              <a:rPr lang="en-GB" sz="1150" dirty="0">
                <a:solidFill>
                  <a:srgbClr val="0D0D0D"/>
                </a:solidFill>
              </a:rPr>
              <a:t>The concept of Expected Goals is a very useful concept because football is a low-scoring game.  Subsequently, it has now entered the mainstream media lexicon</a:t>
            </a:r>
            <a:r>
              <a:rPr lang="en-GB" sz="1150" baseline="30000" dirty="0">
                <a:solidFill>
                  <a:srgbClr val="0D0D0D"/>
                </a:solidFill>
              </a:rPr>
              <a:t>1</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In his piece ‘Should you write about real goals or expected goals?’, </a:t>
            </a:r>
            <a:r>
              <a:rPr lang="en-GB" sz="1150" dirty="0">
                <a:solidFill>
                  <a:srgbClr val="0D0D0D"/>
                </a:solidFill>
                <a:hlinkClick r:id="rId3"/>
              </a:rPr>
              <a:t>David Sumpter</a:t>
            </a:r>
            <a:r>
              <a:rPr lang="en-GB" sz="1150" dirty="0">
                <a:solidFill>
                  <a:srgbClr val="0D0D0D"/>
                </a:solidFill>
              </a:rPr>
              <a:t> demonstrates how regarding Expected Goals, how the magnitude of the noise in the measurement performance decreases with the number of matches played in season (Fig. A)</a:t>
            </a:r>
            <a:r>
              <a:rPr lang="en-GB" sz="1150" baseline="30000" dirty="0">
                <a:solidFill>
                  <a:srgbClr val="0D0D0D"/>
                </a:solidFill>
              </a:rPr>
              <a:t>2</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Between 1 and 2 matches, the noise is high for both Expected Goals and real goals. Between 3 to 6 matches, the noise is less than 0.5 goals per match, making an </a:t>
            </a:r>
            <a:r>
              <a:rPr lang="en-GB" sz="1150" dirty="0" err="1">
                <a:solidFill>
                  <a:srgbClr val="0D0D0D"/>
                </a:solidFill>
              </a:rPr>
              <a:t>xG</a:t>
            </a:r>
            <a:r>
              <a:rPr lang="en-GB" sz="1150" dirty="0">
                <a:solidFill>
                  <a:srgbClr val="0D0D0D"/>
                </a:solidFill>
              </a:rPr>
              <a:t> report quite functional. Between 7 to 16 matches, both goals and </a:t>
            </a:r>
            <a:r>
              <a:rPr lang="en-GB" sz="1150" dirty="0" err="1">
                <a:solidFill>
                  <a:srgbClr val="0D0D0D"/>
                </a:solidFill>
              </a:rPr>
              <a:t>xG</a:t>
            </a:r>
            <a:r>
              <a:rPr lang="en-GB" sz="1150" dirty="0">
                <a:solidFill>
                  <a:srgbClr val="0D0D0D"/>
                </a:solidFill>
              </a:rPr>
              <a:t> have only between 0.3-0.5 goals of noise which allows for comparison. After 16 matches, the difference between the noise in </a:t>
            </a:r>
            <a:r>
              <a:rPr lang="en-GB" sz="1150" dirty="0" err="1">
                <a:solidFill>
                  <a:srgbClr val="0D0D0D"/>
                </a:solidFill>
              </a:rPr>
              <a:t>xG</a:t>
            </a:r>
            <a:r>
              <a:rPr lang="en-GB" sz="1150" dirty="0">
                <a:solidFill>
                  <a:srgbClr val="0D0D0D"/>
                </a:solidFill>
              </a:rPr>
              <a:t> and the noise in real goals is only 0.1 goal per match. At this point, real goals are better than Expected Goals</a:t>
            </a:r>
            <a:r>
              <a:rPr lang="en-GB" sz="1150" baseline="30000" dirty="0">
                <a:solidFill>
                  <a:srgbClr val="0D0D0D"/>
                </a:solidFill>
              </a:rPr>
              <a:t>2</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For this reason, even though the Chance Quality Model suggests that the Away team is a slightly more deserving winner of the match by proxy of a greater accumulation of </a:t>
            </a:r>
            <a:r>
              <a:rPr lang="en-GB" sz="1150" dirty="0" err="1">
                <a:solidFill>
                  <a:srgbClr val="0D0D0D"/>
                </a:solidFill>
              </a:rPr>
              <a:t>xG</a:t>
            </a:r>
            <a:r>
              <a:rPr lang="en-GB" sz="1150" dirty="0">
                <a:solidFill>
                  <a:srgbClr val="0D0D0D"/>
                </a:solidFill>
              </a:rPr>
              <a:t>, any analytical insights and conclusions based over a single 90 minute period should be made with caution.</a:t>
            </a:r>
          </a:p>
          <a:p>
            <a:pPr marL="239395" indent="-239395"/>
            <a:endParaRPr lang="en-GB" sz="1150" dirty="0">
              <a:solidFill>
                <a:srgbClr val="0D0D0D"/>
              </a:solidFill>
            </a:endParaRPr>
          </a:p>
          <a:p>
            <a:pPr marL="239395" indent="-239395"/>
            <a:r>
              <a:rPr lang="en-GB" sz="1150" dirty="0">
                <a:solidFill>
                  <a:srgbClr val="0D0D0D"/>
                </a:solidFill>
              </a:rPr>
              <a:t>This poor usage of Expected Goals can be found in a variety of forms of media (Fig. B, C, and D), where there has been an unfortunate tendency to misuse the metric over individual matches, instead of over several games. I would therefore conclude this analysis to say that predictions of any one team’s performance over a single 90 minutes is difficult and will be in most cases, inconclusive at best.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are useful, but when used incorrectly or in isolation, can also be useless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With Great Power Comes Great Responsibility</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342562"/>
            <a:ext cx="6761472" cy="774737"/>
          </a:xfrm>
        </p:spPr>
        <p:txBody>
          <a:bodyPr/>
          <a:lstStyle/>
          <a:p>
            <a:r>
              <a:rPr lang="en-GB" sz="800" baseline="30000" dirty="0"/>
              <a:t>1</a:t>
            </a:r>
            <a:r>
              <a:rPr lang="en-GB" sz="800" dirty="0"/>
              <a:t>See </a:t>
            </a:r>
            <a:r>
              <a:rPr lang="en-GB" sz="800" dirty="0">
                <a:hlinkClick r:id="rId4"/>
              </a:rPr>
              <a:t>Laurie Shaw</a:t>
            </a:r>
            <a:r>
              <a:rPr lang="en-GB" sz="800" dirty="0"/>
              <a:t>’s article: Bodies on the Line: Quantifying how defenders affect chances: </a:t>
            </a:r>
            <a:r>
              <a:rPr lang="en-GB" sz="800" dirty="0">
                <a:hlinkClick r:id="rId5"/>
              </a:rPr>
              <a:t>http://eightyfivepoints.blogspot.com/2017/09/bodies-on-line-quantifying-how.html</a:t>
            </a:r>
            <a:r>
              <a:rPr lang="en-GB" sz="800" dirty="0"/>
              <a:t>.</a:t>
            </a:r>
          </a:p>
          <a:p>
            <a:r>
              <a:rPr lang="en-GB" sz="800" baseline="30000" dirty="0"/>
              <a:t>2</a:t>
            </a:r>
            <a:r>
              <a:rPr lang="en-GB" sz="800" dirty="0"/>
              <a:t>See </a:t>
            </a:r>
            <a:r>
              <a:rPr lang="en-GB" sz="800" dirty="0">
                <a:hlinkClick r:id="rId3"/>
              </a:rPr>
              <a:t>David Sumpter</a:t>
            </a:r>
            <a:r>
              <a:rPr lang="en-GB" sz="800" dirty="0"/>
              <a:t>’s article: Should you write about real goals or expected goals? A guide for journalists: </a:t>
            </a:r>
            <a:r>
              <a:rPr lang="en-GB" sz="800" dirty="0">
                <a:hlinkClick r:id="rId6"/>
              </a:rPr>
              <a:t>https://soccermatics.medium.com/should-you-write-about-real-goals-or-expected-goals-a-guide-for-journalists-2cf0c7ec6bb6</a:t>
            </a:r>
            <a:r>
              <a:rPr lang="en-GB" sz="800" dirty="0"/>
              <a:t>.</a:t>
            </a:r>
          </a:p>
          <a:p>
            <a:r>
              <a:rPr lang="en-GB" sz="800" dirty="0"/>
              <a:t>Caley graphic for Liverpool vs. </a:t>
            </a:r>
            <a:r>
              <a:rPr lang="en-GB" sz="800" dirty="0" err="1"/>
              <a:t>Athletico</a:t>
            </a:r>
            <a:r>
              <a:rPr lang="en-GB" sz="800" dirty="0"/>
              <a:t> Madrid (12/03/2020): </a:t>
            </a:r>
            <a:r>
              <a:rPr lang="en-GB" sz="800" dirty="0">
                <a:hlinkClick r:id="rId7"/>
              </a:rPr>
              <a:t>https://twitter.com/Caley_graphics/status/1237870631024095234</a:t>
            </a:r>
            <a:r>
              <a:rPr lang="en-GB" sz="800" dirty="0"/>
              <a:t>.</a:t>
            </a:r>
          </a:p>
          <a:p>
            <a:r>
              <a:rPr lang="en-GB" sz="800" dirty="0"/>
              <a:t>The </a:t>
            </a:r>
            <a:r>
              <a:rPr lang="en-GB" sz="800" dirty="0" err="1"/>
              <a:t>xG</a:t>
            </a:r>
            <a:r>
              <a:rPr lang="en-GB" sz="800" dirty="0"/>
              <a:t> Philosophy tweet for Juventus vs. Porto (09/03/2021): </a:t>
            </a:r>
            <a:r>
              <a:rPr lang="en-GB" sz="800" dirty="0">
                <a:hlinkClick r:id="rId8"/>
              </a:rPr>
              <a:t>https://twitter.com/xGPhilosophy/status/136941838064254976</a:t>
            </a:r>
            <a:r>
              <a:rPr lang="en-GB" sz="800" dirty="0">
                <a:hlinkClick r:id="rId8"/>
              </a:rPr>
              <a:t>2</a:t>
            </a:r>
            <a:r>
              <a:rPr lang="en-GB" sz="800" dirty="0"/>
              <a:t>.</a:t>
            </a:r>
          </a:p>
        </p:txBody>
      </p:sp>
      <p:pic>
        <p:nvPicPr>
          <p:cNvPr id="2050" name="Picture 2">
            <a:extLst>
              <a:ext uri="{FF2B5EF4-FFF2-40B4-BE49-F238E27FC236}">
                <a16:creationId xmlns:a16="http://schemas.microsoft.com/office/drawing/2014/main" id="{511E62AE-42A5-F84C-B81B-3F7E526034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29" t="16098" r="8300" b="12897"/>
          <a:stretch/>
        </p:blipFill>
        <p:spPr bwMode="auto">
          <a:xfrm>
            <a:off x="7589095" y="1257763"/>
            <a:ext cx="3818027" cy="2332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cted goals: definition, historia och kritik mot fotbollsvärldens  trendigaste statistiska mått - CL-podden - Sveriges podcast om Champions  League">
            <a:extLst>
              <a:ext uri="{FF2B5EF4-FFF2-40B4-BE49-F238E27FC236}">
                <a16:creationId xmlns:a16="http://schemas.microsoft.com/office/drawing/2014/main" id="{5889DE10-EF65-5245-B675-2A6812EF07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8864" y="4464787"/>
            <a:ext cx="2605786" cy="14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0E9C3-718C-7948-955B-7281609051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4475" y="4001345"/>
            <a:ext cx="2640175" cy="414498"/>
          </a:xfrm>
          <a:prstGeom prst="rect">
            <a:avLst/>
          </a:prstGeom>
        </p:spPr>
      </p:pic>
      <p:pic>
        <p:nvPicPr>
          <p:cNvPr id="11" name="Picture 10">
            <a:extLst>
              <a:ext uri="{FF2B5EF4-FFF2-40B4-BE49-F238E27FC236}">
                <a16:creationId xmlns:a16="http://schemas.microsoft.com/office/drawing/2014/main" id="{88A5892B-2516-0540-A555-1049A53008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1043" y="4001345"/>
            <a:ext cx="1901557" cy="1927517"/>
          </a:xfrm>
          <a:prstGeom prst="rect">
            <a:avLst/>
          </a:prstGeom>
        </p:spPr>
      </p:pic>
      <p:sp>
        <p:nvSpPr>
          <p:cNvPr id="15" name="TextBox 14">
            <a:extLst>
              <a:ext uri="{FF2B5EF4-FFF2-40B4-BE49-F238E27FC236}">
                <a16:creationId xmlns:a16="http://schemas.microsoft.com/office/drawing/2014/main" id="{7DFB6C06-3BA4-A340-9A11-BF1EEAABD64E}"/>
              </a:ext>
            </a:extLst>
          </p:cNvPr>
          <p:cNvSpPr txBox="1"/>
          <p:nvPr/>
        </p:nvSpPr>
        <p:spPr>
          <a:xfrm>
            <a:off x="7148822" y="1257763"/>
            <a:ext cx="440273"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D45D45E9-5E96-624C-9E18-53600A5391CF}"/>
              </a:ext>
            </a:extLst>
          </p:cNvPr>
          <p:cNvSpPr txBox="1"/>
          <p:nvPr/>
        </p:nvSpPr>
        <p:spPr>
          <a:xfrm>
            <a:off x="7030110" y="3685177"/>
            <a:ext cx="440273"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0C23062F-73CB-2A48-9A2C-0EA57CC02F2F}"/>
              </a:ext>
            </a:extLst>
          </p:cNvPr>
          <p:cNvSpPr txBox="1"/>
          <p:nvPr/>
        </p:nvSpPr>
        <p:spPr>
          <a:xfrm>
            <a:off x="8944338" y="3708224"/>
            <a:ext cx="440273" cy="369332"/>
          </a:xfrm>
          <a:prstGeom prst="rect">
            <a:avLst/>
          </a:prstGeom>
          <a:noFill/>
        </p:spPr>
        <p:txBody>
          <a:bodyPr wrap="square" rtlCol="0">
            <a:spAutoFit/>
          </a:bodyPr>
          <a:lstStyle/>
          <a:p>
            <a:pPr algn="ctr"/>
            <a:r>
              <a:rPr lang="en-US" b="1" dirty="0">
                <a:solidFill>
                  <a:srgbClr val="00275E"/>
                </a:solidFill>
              </a:rPr>
              <a:t>C</a:t>
            </a:r>
          </a:p>
        </p:txBody>
      </p:sp>
      <p:sp>
        <p:nvSpPr>
          <p:cNvPr id="18" name="TextBox 17">
            <a:extLst>
              <a:ext uri="{FF2B5EF4-FFF2-40B4-BE49-F238E27FC236}">
                <a16:creationId xmlns:a16="http://schemas.microsoft.com/office/drawing/2014/main" id="{64E8A63B-7B1D-2545-B7AB-D17E246D5956}"/>
              </a:ext>
            </a:extLst>
          </p:cNvPr>
          <p:cNvSpPr txBox="1"/>
          <p:nvPr/>
        </p:nvSpPr>
        <p:spPr>
          <a:xfrm>
            <a:off x="8949650" y="4148717"/>
            <a:ext cx="440273" cy="369332"/>
          </a:xfrm>
          <a:prstGeom prst="rect">
            <a:avLst/>
          </a:prstGeom>
          <a:noFill/>
        </p:spPr>
        <p:txBody>
          <a:bodyPr wrap="square" rtlCol="0">
            <a:spAutoFit/>
          </a:bodyPr>
          <a:lstStyle/>
          <a:p>
            <a:pPr algn="ctr"/>
            <a:r>
              <a:rPr lang="en-US" b="1" dirty="0">
                <a:solidFill>
                  <a:srgbClr val="00275E"/>
                </a:solidFill>
              </a:rPr>
              <a:t>D</a:t>
            </a:r>
          </a:p>
        </p:txBody>
      </p:sp>
    </p:spTree>
    <p:extLst>
      <p:ext uri="{BB962C8B-B14F-4D97-AF65-F5344CB8AC3E}">
        <p14:creationId xmlns:p14="http://schemas.microsoft.com/office/powerpoint/2010/main" val="423386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3290"/>
            <a:ext cx="11417302" cy="4105742"/>
          </a:xfrm>
        </p:spPr>
        <p:txBody>
          <a:bodyPr lIns="0" tIns="0" rIns="0" bIns="0" anchor="t">
            <a:noAutofit/>
          </a:bodyPr>
          <a:lstStyle/>
          <a:p>
            <a:r>
              <a:rPr lang="en-GB" sz="1120" dirty="0">
                <a:solidFill>
                  <a:srgbClr val="0D0D0D"/>
                </a:solidFill>
              </a:rPr>
              <a:t>Chance Quality models, such as the one submitted for this data challenge, typically do not include information on the player taking the shot. As defined by </a:t>
            </a:r>
            <a:r>
              <a:rPr lang="en-GB" sz="1120" dirty="0" err="1">
                <a:solidFill>
                  <a:srgbClr val="0D0D0D"/>
                </a:solidFill>
              </a:rPr>
              <a:t>FBref</a:t>
            </a:r>
            <a:r>
              <a:rPr lang="en-GB" sz="1120" dirty="0">
                <a:solidFill>
                  <a:srgbClr val="0D0D0D"/>
                </a:solidFill>
              </a:rPr>
              <a:t>, Expected Goals does not take into account the quality of player(s) involved in a particular player and is therefore an estimate of how the average player or team would perform in a similar situation</a:t>
            </a:r>
            <a:r>
              <a:rPr lang="en-GB" sz="1120" baseline="30000" dirty="0">
                <a:solidFill>
                  <a:srgbClr val="0D0D0D"/>
                </a:solidFill>
              </a:rPr>
              <a:t>1</a:t>
            </a:r>
            <a:r>
              <a:rPr lang="en-GB" sz="1120" dirty="0">
                <a:solidFill>
                  <a:srgbClr val="0D0D0D"/>
                </a:solidFill>
              </a:rPr>
              <a:t>. Expected Goals, therefore, provide a baseline for measuring the amount a player outperforms the average player a shot of defined circumstances but does not account for a player’s skill or shot selection. The main reason for this is due to the amount of data required to created an Expected Goals model. It would be very unfeasible to create separate Expected Goals models per player from the data available. For reference, currently in the 20/21 season after 30 matches, Harry Kane, a player who takes a lot more shots than nearly all players, has had 117 shots (45 on target, 21 goals), 3.9 shots a game. Over a 20 year career with 38 games per season, this would result in just under 3,000 shots. At this point it may be possible to create a model, but I think this quick calculation demonstrates how it is not a good approach using match Event data.</a:t>
            </a:r>
          </a:p>
          <a:p>
            <a:endParaRPr lang="en-GB" sz="1120" dirty="0">
              <a:solidFill>
                <a:srgbClr val="0D0D0D"/>
              </a:solidFill>
            </a:endParaRPr>
          </a:p>
          <a:p>
            <a:r>
              <a:rPr lang="en-GB" sz="1120" dirty="0">
                <a:solidFill>
                  <a:srgbClr val="0D0D0D"/>
                </a:solidFill>
              </a:rPr>
              <a:t>The data provided to Chance Quality models is also incomplete. As discussed throughout this deck, the dataset of Shots provided to train the Chance Quality Model was only shots, not a full Event dataset. With a full Event dataset, it is possible to include new features such as whether a goal was scored with the player’s strongest foot, whether the shot was from a counter attack or fast break, whether the assist was a smart pass, whether the shot was from a cross, what the team’s current game state is (winning/drawing/losing). As demonstrated a full Event dataset is incomplete, which is why Tracking data can be used to bring new features, including some that were made available in this dataset such as pressure the player experience (player interference) or the number of team mates and opponents obstructing the goal. However, despite being the state-of-the-art dataset, Tracking data is still missing significant datapoints including the body pose position (i.e. are they open to receive a pass) and the spin of the ball (therefore need to build in uncertainties when determining ball trajectory). More details about the advantages and disadvantages of using Event and Tracking data has been including in the appendix of this revised deck.</a:t>
            </a:r>
          </a:p>
          <a:p>
            <a:endParaRPr lang="en-GB" sz="1120" dirty="0">
              <a:solidFill>
                <a:srgbClr val="0D0D0D"/>
              </a:solidFill>
            </a:endParaRPr>
          </a:p>
          <a:p>
            <a:r>
              <a:rPr lang="en-GB" sz="1120" dirty="0">
                <a:solidFill>
                  <a:srgbClr val="0D0D0D"/>
                </a:solidFill>
              </a:rPr>
              <a:t>Chance Quality models also typically do not use data from after the point the player strikes the ball. This means the model does not include information after the shot, such as the direction, speed, and angle the ball is heading. </a:t>
            </a:r>
          </a:p>
          <a:p>
            <a:endParaRPr lang="en-GB" sz="1120" dirty="0">
              <a:solidFill>
                <a:srgbClr val="0D0D0D"/>
              </a:solidFill>
            </a:endParaRPr>
          </a:p>
          <a:p>
            <a:r>
              <a:rPr lang="en-GB" sz="1120" dirty="0">
                <a:solidFill>
                  <a:srgbClr val="0D0D0D"/>
                </a:solidFill>
                <a:hlinkClick r:id="rId3"/>
              </a:rPr>
              <a:t>Garry Gelade</a:t>
            </a:r>
            <a:r>
              <a:rPr lang="en-GB" sz="1120" dirty="0">
                <a:solidFill>
                  <a:srgbClr val="0D0D0D"/>
                </a:solidFill>
              </a:rPr>
              <a:t> also states in his article </a:t>
            </a:r>
            <a:r>
              <a:rPr lang="en-GB" sz="1120" dirty="0">
                <a:solidFill>
                  <a:srgbClr val="0D0D0D"/>
                </a:solidFill>
                <a:hlinkClick r:id="rId4"/>
              </a:rPr>
              <a:t>Assessing Expected Goals Models. Part 1: Shots</a:t>
            </a:r>
            <a:r>
              <a:rPr lang="en-GB" sz="1120" dirty="0">
                <a:solidFill>
                  <a:srgbClr val="0D0D0D"/>
                </a:solidFill>
              </a:rPr>
              <a:t> that Expected Goals are better predictors of goals scored than goals conceded</a:t>
            </a:r>
            <a:r>
              <a:rPr lang="en-GB" sz="1120" baseline="30000" dirty="0">
                <a:solidFill>
                  <a:srgbClr val="0D0D0D"/>
                </a:solidFill>
              </a:rPr>
              <a:t>2</a:t>
            </a:r>
            <a:r>
              <a:rPr lang="en-GB" sz="1120" dirty="0">
                <a:solidFill>
                  <a:srgbClr val="0D0D0D"/>
                </a:solidFill>
              </a:rPr>
              <a:t>. To measure a goalkeepers’ ability, the Post-Shot Expected Goals metrics is more appropriate and includes information after the shot is taken and helps to evaluate the probability of a goal given a shot’s placement, an important factor for evaluating goalkeepers</a:t>
            </a:r>
            <a:r>
              <a:rPr lang="en-GB" sz="1120" baseline="30000" dirty="0">
                <a:solidFill>
                  <a:srgbClr val="0D0D0D"/>
                </a:solidFill>
              </a:rPr>
              <a:t>3</a:t>
            </a:r>
            <a:r>
              <a:rPr lang="en-GB" sz="112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Some of the known problems and issues with current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Limitations of Chance Quality Models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550292"/>
            <a:ext cx="11417301" cy="567007"/>
          </a:xfrm>
        </p:spPr>
        <p:txBody>
          <a:bodyPr/>
          <a:lstStyle/>
          <a:p>
            <a:r>
              <a:rPr lang="en-GB" sz="900" baseline="30000" dirty="0"/>
              <a:t>1</a:t>
            </a:r>
            <a:r>
              <a:rPr lang="en-GB" sz="900" dirty="0"/>
              <a:t>FBref Expected Goals Explained: </a:t>
            </a:r>
            <a:r>
              <a:rPr lang="en-GB" sz="900" dirty="0">
                <a:hlinkClick r:id="rId5"/>
              </a:rPr>
              <a:t>https://fbref.com/en/expected-goals-model-explained</a:t>
            </a:r>
            <a:r>
              <a:rPr lang="en-GB" sz="900" dirty="0"/>
              <a:t>.</a:t>
            </a:r>
          </a:p>
          <a:p>
            <a:r>
              <a:rPr lang="en-GB" sz="900" baseline="30000" dirty="0"/>
              <a:t>2</a:t>
            </a:r>
            <a:r>
              <a:rPr lang="en-GB" sz="900" dirty="0"/>
              <a:t>Assessing Expected Goals Models. Part 1: Shots by </a:t>
            </a:r>
            <a:r>
              <a:rPr lang="en-GB" sz="900" dirty="0">
                <a:hlinkClick r:id="rId3"/>
              </a:rPr>
              <a:t>Garry Gelade</a:t>
            </a:r>
            <a:r>
              <a:rPr lang="en-GB" sz="900" dirty="0"/>
              <a:t>: </a:t>
            </a:r>
            <a:r>
              <a:rPr lang="en-GB" sz="900" dirty="0">
                <a:hlinkClick r:id="rId4"/>
              </a:rPr>
              <a:t>https://web.archive.org/web/20200724125157/http://business-analytic.co.uk/blog/evaluating-expected-goals-models/</a:t>
            </a:r>
            <a:r>
              <a:rPr lang="en-GB" sz="900" dirty="0"/>
              <a:t> (using </a:t>
            </a:r>
            <a:r>
              <a:rPr lang="en-GB" sz="900" dirty="0" err="1"/>
              <a:t>Wayback</a:t>
            </a:r>
            <a:r>
              <a:rPr lang="en-GB" sz="900" dirty="0"/>
              <a:t> Machine).</a:t>
            </a:r>
          </a:p>
          <a:p>
            <a:r>
              <a:rPr lang="en-GB" sz="900" baseline="30000" dirty="0"/>
              <a:t>3</a:t>
            </a:r>
            <a:r>
              <a:rPr lang="en-GB" sz="900" dirty="0"/>
              <a:t>A new way to measure keepers shot stopping: post-shot expected goals by </a:t>
            </a:r>
            <a:r>
              <a:rPr lang="en-GB" sz="900" dirty="0">
                <a:hlinkClick r:id="rId6"/>
              </a:rPr>
              <a:t>Mike Goodman</a:t>
            </a:r>
            <a:r>
              <a:rPr lang="en-GB" sz="900" dirty="0"/>
              <a:t>: </a:t>
            </a:r>
            <a:r>
              <a:rPr lang="en-GB" sz="900" dirty="0">
                <a:hlinkClick r:id="rId7"/>
              </a:rPr>
              <a:t>https://statsbomb.com/2018/11/a-new-way-to-measure-keepers-shot-stopping-post-shot-expected-goals/</a:t>
            </a:r>
            <a:r>
              <a:rPr lang="en-GB" sz="900" dirty="0"/>
              <a:t>. </a:t>
            </a:r>
          </a:p>
          <a:p>
            <a:r>
              <a:rPr lang="en-GB" sz="900" dirty="0"/>
              <a:t>Notebook to create the Chance Quality Model from the shots data: </a:t>
            </a:r>
            <a:r>
              <a:rPr lang="en-GB" sz="900" dirty="0">
                <a:hlinkClick r:id="rId8"/>
              </a:rPr>
              <a:t>https://github.com/eddwebster/mcfc_submission/blob/main/notebooks/chance_quality_modelling/Creating%20a%20Chance%20Quality%20Model%20from%20Shots%20Data.ipynb</a:t>
            </a:r>
            <a:r>
              <a:rPr lang="en-GB" sz="900" dirty="0"/>
              <a:t> </a:t>
            </a: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1406551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8"/>
            <a:ext cx="6786339" cy="4215281"/>
          </a:xfrm>
        </p:spPr>
        <p:txBody>
          <a:bodyPr lIns="0" tIns="0" rIns="0" bIns="0" anchor="t">
            <a:noAutofit/>
          </a:bodyPr>
          <a:lstStyle/>
          <a:p>
            <a:r>
              <a:rPr lang="en-GB" sz="1100" dirty="0">
                <a:solidFill>
                  <a:srgbClr val="0D0D0D"/>
                </a:solidFill>
              </a:rPr>
              <a:t>Due to time constraints and because model performance was not the absolute priority of this data challenge, the Chance Quality Model created as part of the initial submission was trained using only a Logistic Regression model.</a:t>
            </a:r>
          </a:p>
          <a:p>
            <a:endParaRPr lang="en-GB" sz="1100" dirty="0">
              <a:solidFill>
                <a:srgbClr val="0D0D0D"/>
              </a:solidFill>
            </a:endParaRPr>
          </a:p>
          <a:p>
            <a:r>
              <a:rPr lang="en-GB" sz="1100" dirty="0">
                <a:solidFill>
                  <a:srgbClr val="0D0D0D"/>
                </a:solidFill>
              </a:rPr>
              <a:t>In an attempt to improve the performance of the model and test for its robustness, a second model has been created that applies the Gradient Boosting Algorithm – </a:t>
            </a:r>
            <a:r>
              <a:rPr lang="en-GB" sz="1100" b="1" u="sng" dirty="0">
                <a:solidFill>
                  <a:srgbClr val="0D0D0D"/>
                </a:solidFill>
              </a:rPr>
              <a:t>XGBoost</a:t>
            </a:r>
            <a:r>
              <a:rPr lang="en-GB" sz="1100" dirty="0">
                <a:solidFill>
                  <a:srgbClr val="0D0D0D"/>
                </a:solidFill>
              </a:rPr>
              <a:t>. </a:t>
            </a:r>
          </a:p>
          <a:p>
            <a:endParaRPr lang="en-GB" sz="1100" dirty="0">
              <a:solidFill>
                <a:srgbClr val="0D0D0D"/>
              </a:solidFill>
            </a:endParaRPr>
          </a:p>
          <a:p>
            <a:r>
              <a:rPr lang="en-GB" sz="1100" dirty="0">
                <a:solidFill>
                  <a:srgbClr val="0D0D0D"/>
                </a:solidFill>
              </a:rPr>
              <a:t>XGBoost stands for </a:t>
            </a:r>
            <a:r>
              <a:rPr lang="en-GB" sz="1100" dirty="0" err="1">
                <a:solidFill>
                  <a:srgbClr val="0D0D0D"/>
                </a:solidFill>
              </a:rPr>
              <a:t>eXtreme</a:t>
            </a:r>
            <a:r>
              <a:rPr lang="en-GB" sz="1100" dirty="0">
                <a:solidFill>
                  <a:srgbClr val="0D0D0D"/>
                </a:solidFill>
              </a:rPr>
              <a:t> Gradient Boosting and is a performant Machine Learning algorithm based on decision trees. XGBoost has a great track record of high performances on modeling structure data due to its performance, flexibility and speed, and is regularly the algorithm that wins Kaggle competitions.</a:t>
            </a:r>
          </a:p>
          <a:p>
            <a:endParaRPr lang="en-GB" sz="1100" dirty="0">
              <a:solidFill>
                <a:srgbClr val="0D0D0D"/>
              </a:solidFill>
            </a:endParaRPr>
          </a:p>
          <a:p>
            <a:r>
              <a:rPr lang="en-GB" sz="1100" dirty="0">
                <a:solidFill>
                  <a:srgbClr val="0D0D0D"/>
                </a:solidFill>
              </a:rPr>
              <a:t>More details about the performance of the model can be found in the appendix, but in summary, the current XGBoost model performs slightly better than the final submitted Logistic Regression model, as can be found in their respective Log Losses.</a:t>
            </a:r>
          </a:p>
          <a:p>
            <a:endParaRPr lang="en-GB" sz="1100" dirty="0">
              <a:solidFill>
                <a:srgbClr val="0D0D0D"/>
              </a:solidFill>
            </a:endParaRPr>
          </a:p>
          <a:p>
            <a:r>
              <a:rPr lang="en-GB" sz="1100" dirty="0">
                <a:solidFill>
                  <a:srgbClr val="0D0D0D"/>
                </a:solidFill>
              </a:rPr>
              <a:t>When visually comparing the </a:t>
            </a:r>
            <a:r>
              <a:rPr lang="en-GB" sz="1100" dirty="0" err="1">
                <a:solidFill>
                  <a:srgbClr val="0D0D0D"/>
                </a:solidFill>
              </a:rPr>
              <a:t>xG</a:t>
            </a:r>
            <a:r>
              <a:rPr lang="en-GB" sz="1100" dirty="0">
                <a:solidFill>
                  <a:srgbClr val="0D0D0D"/>
                </a:solidFill>
              </a:rPr>
              <a:t> race charts of the two models, the predicted outcome of the winning team based on Expected Goals varies, but in both cases, the Away team is expected to win. As per the Logistic Regression model, a value of 0.76 </a:t>
            </a:r>
            <a:r>
              <a:rPr lang="en-GB" sz="1100" dirty="0" err="1">
                <a:solidFill>
                  <a:srgbClr val="0D0D0D"/>
                </a:solidFill>
              </a:rPr>
              <a:t>xG</a:t>
            </a:r>
            <a:r>
              <a:rPr lang="en-GB" sz="1100" dirty="0">
                <a:solidFill>
                  <a:srgbClr val="0D0D0D"/>
                </a:solidFill>
              </a:rPr>
              <a:t> for the penalty to the Away team. However, the variances in the predictions raises questions about the robustness of both models, which I personally believe would both require further testing before being ready for production and/or publication of results. It is important however to bare in mind that these are simple models and may it’s just the case that there are limitations in how much they can be trusted.</a:t>
            </a:r>
          </a:p>
          <a:p>
            <a:endParaRPr lang="en-GB" sz="1100" dirty="0">
              <a:solidFill>
                <a:srgbClr val="0D0D0D"/>
              </a:solidFill>
            </a:endParaRPr>
          </a:p>
          <a:p>
            <a:r>
              <a:rPr lang="en-GB" sz="1100" dirty="0">
                <a:solidFill>
                  <a:srgbClr val="0D0D0D"/>
                </a:solidFill>
              </a:rPr>
              <a:t>Much more information about how this second model was trained using XGBoost can be found in the separate Gradient Boosted Chance Quality Model notebook [</a:t>
            </a:r>
            <a:r>
              <a:rPr lang="en-GB" sz="1100" dirty="0">
                <a:solidFill>
                  <a:srgbClr val="0D0D0D"/>
                </a:solidFill>
                <a:hlinkClick r:id="rId3"/>
              </a:rPr>
              <a:t>link</a:t>
            </a:r>
            <a:r>
              <a:rPr lang="en-GB" sz="11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167340" cy="475357"/>
          </a:xfrm>
        </p:spPr>
        <p:txBody>
          <a:bodyPr/>
          <a:lstStyle/>
          <a:p>
            <a:pPr>
              <a:defRPr/>
            </a:pPr>
            <a:r>
              <a:rPr lang="en-GB" sz="2800" dirty="0">
                <a:solidFill>
                  <a:srgbClr val="28A0D3"/>
                </a:solidFill>
              </a:rPr>
              <a:t>Comparison of Logistic Regression Model with XGBoost Model</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32614"/>
            <a:ext cx="11417300" cy="584686"/>
          </a:xfrm>
        </p:spPr>
        <p:txBody>
          <a:bodyPr/>
          <a:lstStyle/>
          <a:p>
            <a:r>
              <a:rPr lang="en-GB" dirty="0"/>
              <a:t>Secondary model created using XGBoost in a separate notebook: </a:t>
            </a:r>
            <a:r>
              <a:rPr lang="en-GB" dirty="0">
                <a:hlinkClick r:id="rId4"/>
              </a:rPr>
              <a:t>https://github.com/eddwebster/mcfc_submission/blob/main/notebooks/chance_quality_modelling/2)%20Gradient%20Boosted%20Chance%20Quality%20Model%20from%20Shots%20Data.ipynb</a:t>
            </a:r>
            <a:r>
              <a:rPr lang="en-GB" dirty="0"/>
              <a:t> </a:t>
            </a:r>
            <a:endParaRPr lang="en-US" dirty="0"/>
          </a:p>
          <a:p>
            <a:r>
              <a:rPr lang="en-GB" dirty="0"/>
              <a:t>Analysis of game 2 of the Metrica Sports sample data can be found in section 14 and 15 of the Chance Quality Model notebook: </a:t>
            </a:r>
            <a:r>
              <a:rPr lang="en-GB" dirty="0">
                <a:hlinkClick r:id="rId5"/>
              </a:rPr>
              <a:t>https://github.com/eddwebster/mcfc_submission/blob/main/notebooks/chance_quality_modelling/Creating%20a%20Chance%20Quality%20Model%20from%20Shots%20Data.ipynb</a:t>
            </a:r>
            <a:r>
              <a:rPr lang="en-GB" dirty="0"/>
              <a:t> </a:t>
            </a:r>
          </a:p>
        </p:txBody>
      </p:sp>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088405" y="3548908"/>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XGBoost.</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188391"/>
            <a:ext cx="4344082"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Logistic Regression.</a:t>
            </a:r>
          </a:p>
        </p:txBody>
      </p:sp>
      <p:sp>
        <p:nvSpPr>
          <p:cNvPr id="3" name="Diamond 2">
            <a:extLst>
              <a:ext uri="{FF2B5EF4-FFF2-40B4-BE49-F238E27FC236}">
                <a16:creationId xmlns:a16="http://schemas.microsoft.com/office/drawing/2014/main" id="{196EA9A9-B180-3346-9527-56A3FBDFBCCD}"/>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9" name="Group 8">
            <a:extLst>
              <a:ext uri="{FF2B5EF4-FFF2-40B4-BE49-F238E27FC236}">
                <a16:creationId xmlns:a16="http://schemas.microsoft.com/office/drawing/2014/main" id="{5BAAA1B1-3746-F340-8E2E-87B4E5D87A1C}"/>
              </a:ext>
            </a:extLst>
          </p:cNvPr>
          <p:cNvGrpSpPr/>
          <p:nvPr/>
        </p:nvGrpSpPr>
        <p:grpSpPr>
          <a:xfrm>
            <a:off x="7613960" y="1281279"/>
            <a:ext cx="4344082" cy="1718401"/>
            <a:chOff x="7613960" y="1281279"/>
            <a:chExt cx="4344082" cy="1718401"/>
          </a:xfrm>
        </p:grpSpPr>
        <p:pic>
          <p:nvPicPr>
            <p:cNvPr id="1026" name="Picture 2">
              <a:extLst>
                <a:ext uri="{FF2B5EF4-FFF2-40B4-BE49-F238E27FC236}">
                  <a16:creationId xmlns:a16="http://schemas.microsoft.com/office/drawing/2014/main" id="{6A03B613-E1F8-484F-86E7-BD4FDE32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960" y="1281279"/>
              <a:ext cx="4344082" cy="1718401"/>
            </a:xfrm>
            <a:prstGeom prst="rect">
              <a:avLst/>
            </a:prstGeom>
            <a:noFill/>
            <a:extLst>
              <a:ext uri="{909E8E84-426E-40DD-AFC4-6F175D3DCCD1}">
                <a14:hiddenFill xmlns:a14="http://schemas.microsoft.com/office/drawing/2010/main">
                  <a:solidFill>
                    <a:srgbClr val="FFFFFF"/>
                  </a:solidFill>
                </a14:hiddenFill>
              </a:ext>
            </a:extLst>
          </p:spPr>
        </p:pic>
        <p:sp>
          <p:nvSpPr>
            <p:cNvPr id="16" name="5-point Star 15">
              <a:extLst>
                <a:ext uri="{FF2B5EF4-FFF2-40B4-BE49-F238E27FC236}">
                  <a16:creationId xmlns:a16="http://schemas.microsoft.com/office/drawing/2014/main" id="{59045332-9EA8-BB41-8519-1148843B1F50}"/>
                </a:ext>
              </a:extLst>
            </p:cNvPr>
            <p:cNvSpPr/>
            <p:nvPr/>
          </p:nvSpPr>
          <p:spPr>
            <a:xfrm>
              <a:off x="8246746" y="255328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7" name="5-point Star 16">
              <a:extLst>
                <a:ext uri="{FF2B5EF4-FFF2-40B4-BE49-F238E27FC236}">
                  <a16:creationId xmlns:a16="http://schemas.microsoft.com/office/drawing/2014/main" id="{2702E4B6-0F64-AA42-B7B4-2CE77A8ED8CF}"/>
                </a:ext>
              </a:extLst>
            </p:cNvPr>
            <p:cNvSpPr/>
            <p:nvPr/>
          </p:nvSpPr>
          <p:spPr>
            <a:xfrm>
              <a:off x="9896476" y="213532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8" name="5-point Star 17">
              <a:extLst>
                <a:ext uri="{FF2B5EF4-FFF2-40B4-BE49-F238E27FC236}">
                  <a16:creationId xmlns:a16="http://schemas.microsoft.com/office/drawing/2014/main" id="{994AE750-A680-5F4A-B874-451B80D66057}"/>
                </a:ext>
              </a:extLst>
            </p:cNvPr>
            <p:cNvSpPr/>
            <p:nvPr/>
          </p:nvSpPr>
          <p:spPr>
            <a:xfrm>
              <a:off x="11148059" y="1746191"/>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9" name="5-point Star 18">
              <a:extLst>
                <a:ext uri="{FF2B5EF4-FFF2-40B4-BE49-F238E27FC236}">
                  <a16:creationId xmlns:a16="http://schemas.microsoft.com/office/drawing/2014/main" id="{715FD8D0-67A9-2445-AE1F-41C7500FFACC}"/>
                </a:ext>
              </a:extLst>
            </p:cNvPr>
            <p:cNvSpPr/>
            <p:nvPr/>
          </p:nvSpPr>
          <p:spPr>
            <a:xfrm>
              <a:off x="9340216" y="2448876"/>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5-point Star 19">
              <a:extLst>
                <a:ext uri="{FF2B5EF4-FFF2-40B4-BE49-F238E27FC236}">
                  <a16:creationId xmlns:a16="http://schemas.microsoft.com/office/drawing/2014/main" id="{F933D827-C40A-A643-B273-B1AF07DB2BFB}"/>
                </a:ext>
              </a:extLst>
            </p:cNvPr>
            <p:cNvSpPr/>
            <p:nvPr/>
          </p:nvSpPr>
          <p:spPr>
            <a:xfrm>
              <a:off x="10988039" y="1491853"/>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grpSp>
        <p:nvGrpSpPr>
          <p:cNvPr id="10" name="Group 9">
            <a:extLst>
              <a:ext uri="{FF2B5EF4-FFF2-40B4-BE49-F238E27FC236}">
                <a16:creationId xmlns:a16="http://schemas.microsoft.com/office/drawing/2014/main" id="{243CA43B-13AE-3E44-8F6F-9ECA774B4237}"/>
              </a:ext>
            </a:extLst>
          </p:cNvPr>
          <p:cNvGrpSpPr/>
          <p:nvPr/>
        </p:nvGrpSpPr>
        <p:grpSpPr>
          <a:xfrm>
            <a:off x="7613137" y="3473386"/>
            <a:ext cx="4344081" cy="1718401"/>
            <a:chOff x="7613137" y="3473386"/>
            <a:chExt cx="4344081" cy="1718401"/>
          </a:xfrm>
        </p:grpSpPr>
        <p:pic>
          <p:nvPicPr>
            <p:cNvPr id="1028" name="Picture 4">
              <a:extLst>
                <a:ext uri="{FF2B5EF4-FFF2-40B4-BE49-F238E27FC236}">
                  <a16:creationId xmlns:a16="http://schemas.microsoft.com/office/drawing/2014/main" id="{DFC1CC60-1696-8C44-A1D9-171E023A6D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137" y="3473386"/>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30" name="5-point Star 29">
              <a:extLst>
                <a:ext uri="{FF2B5EF4-FFF2-40B4-BE49-F238E27FC236}">
                  <a16:creationId xmlns:a16="http://schemas.microsoft.com/office/drawing/2014/main" id="{75533167-E5A5-104A-AE67-217F43B31D3E}"/>
                </a:ext>
              </a:extLst>
            </p:cNvPr>
            <p:cNvSpPr/>
            <p:nvPr/>
          </p:nvSpPr>
          <p:spPr>
            <a:xfrm>
              <a:off x="8246746" y="473981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1" name="5-point Star 30">
              <a:extLst>
                <a:ext uri="{FF2B5EF4-FFF2-40B4-BE49-F238E27FC236}">
                  <a16:creationId xmlns:a16="http://schemas.microsoft.com/office/drawing/2014/main" id="{5AEE4928-CC9A-654E-A097-3AC72804E475}"/>
                </a:ext>
              </a:extLst>
            </p:cNvPr>
            <p:cNvSpPr/>
            <p:nvPr/>
          </p:nvSpPr>
          <p:spPr>
            <a:xfrm>
              <a:off x="9896476" y="441104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2" name="5-point Star 31">
              <a:extLst>
                <a:ext uri="{FF2B5EF4-FFF2-40B4-BE49-F238E27FC236}">
                  <a16:creationId xmlns:a16="http://schemas.microsoft.com/office/drawing/2014/main" id="{D71E893E-2E2D-5648-AB3D-B763CDAEF53F}"/>
                </a:ext>
              </a:extLst>
            </p:cNvPr>
            <p:cNvSpPr/>
            <p:nvPr/>
          </p:nvSpPr>
          <p:spPr>
            <a:xfrm>
              <a:off x="11148059" y="4063055"/>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3" name="5-point Star 32">
              <a:extLst>
                <a:ext uri="{FF2B5EF4-FFF2-40B4-BE49-F238E27FC236}">
                  <a16:creationId xmlns:a16="http://schemas.microsoft.com/office/drawing/2014/main" id="{A866E700-903F-9447-A143-16709A66ADFC}"/>
                </a:ext>
              </a:extLst>
            </p:cNvPr>
            <p:cNvSpPr/>
            <p:nvPr/>
          </p:nvSpPr>
          <p:spPr>
            <a:xfrm>
              <a:off x="9340216" y="4601125"/>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4" name="5-point Star 33">
              <a:extLst>
                <a:ext uri="{FF2B5EF4-FFF2-40B4-BE49-F238E27FC236}">
                  <a16:creationId xmlns:a16="http://schemas.microsoft.com/office/drawing/2014/main" id="{8D306361-E82A-0649-A589-0E0804C8F039}"/>
                </a:ext>
              </a:extLst>
            </p:cNvPr>
            <p:cNvSpPr/>
            <p:nvPr/>
          </p:nvSpPr>
          <p:spPr>
            <a:xfrm>
              <a:off x="10988039" y="3667820"/>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Tree>
    <p:extLst>
      <p:ext uri="{BB962C8B-B14F-4D97-AF65-F5344CB8AC3E}">
        <p14:creationId xmlns:p14="http://schemas.microsoft.com/office/powerpoint/2010/main" val="203686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Next Steps and Conclusion</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4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11417300" cy="4295441"/>
          </a:xfrm>
        </p:spPr>
        <p:txBody>
          <a:bodyPr lIns="0" tIns="0" rIns="0" bIns="0" anchor="t">
            <a:noAutofit/>
          </a:bodyPr>
          <a:lstStyle/>
          <a:p>
            <a:r>
              <a:rPr lang="en-GB" sz="1000" dirty="0">
                <a:solidFill>
                  <a:srgbClr val="262626"/>
                </a:solidFill>
              </a:rPr>
              <a:t>The focus of my approach to answer this data challenge was to not build the absolute best performing ML model, with the best performance metrics and fanciest algorithm. My objective was to conduct and end-to-end process for building a model, including all the key stages such as feature engineering, univariate and multivariate analysis, and iterated performance assessment and improvement – for this reason, a simple Chance Quality Model was built using Logistic Regression. However, Gradient Boosting algorithms lead to improved performance and for this reason, a second model was made after the initial submission, creating a Chance Quality Model using </a:t>
            </a:r>
            <a:r>
              <a:rPr lang="en-GB" sz="1000" dirty="0">
                <a:solidFill>
                  <a:srgbClr val="262626"/>
                </a:solidFill>
                <a:hlinkClick r:id="rId3"/>
              </a:rPr>
              <a:t>XGBoost</a:t>
            </a:r>
            <a:r>
              <a:rPr lang="en-GB" sz="1000" dirty="0">
                <a:solidFill>
                  <a:srgbClr val="262626"/>
                </a:solidFill>
              </a:rPr>
              <a:t>. Potential further models that can be deployed to try and further improve the performance of the Chance Quality model include other Gradient Boosting algorithms, such as </a:t>
            </a:r>
            <a:r>
              <a:rPr lang="en-GB" sz="1000" dirty="0">
                <a:solidFill>
                  <a:srgbClr val="262626"/>
                </a:solidFill>
                <a:hlinkClick r:id="rId4"/>
              </a:rPr>
              <a:t>LightGBM</a:t>
            </a:r>
            <a:r>
              <a:rPr lang="en-GB" sz="1000" dirty="0">
                <a:solidFill>
                  <a:srgbClr val="262626"/>
                </a:solidFill>
              </a:rPr>
              <a:t>, and </a:t>
            </a:r>
            <a:r>
              <a:rPr lang="en-GB" sz="1000" dirty="0">
                <a:solidFill>
                  <a:srgbClr val="00275E"/>
                </a:solidFill>
                <a:hlinkClick r:id="rId5">
                  <a:extLst>
                    <a:ext uri="{A12FA001-AC4F-418D-AE19-62706E023703}">
                      <ahyp:hlinkClr xmlns:ahyp="http://schemas.microsoft.com/office/drawing/2018/hyperlinkcolor" val="tx"/>
                    </a:ext>
                  </a:extLst>
                </a:hlinkClick>
              </a:rPr>
              <a:t>CatBoost</a:t>
            </a:r>
            <a:r>
              <a:rPr lang="en-GB" sz="1000" dirty="0">
                <a:solidFill>
                  <a:srgbClr val="262626"/>
                </a:solidFill>
              </a:rPr>
              <a:t>. More detail about these modeling approaches can be found in my the Data Science pack that I submitted as part of my initial application (see: </a:t>
            </a:r>
            <a:r>
              <a:rPr lang="en-GB" sz="1000" dirty="0">
                <a:solidFill>
                  <a:srgbClr val="262626"/>
                </a:solidFill>
                <a:hlinkClick r:id="rId6"/>
              </a:rPr>
              <a:t>https://docs.google.com/presentation/d/16stYbJoI8aYqtn_grJHSdTbMA1xwo-Iy9g9JJruMOBQ/edit?usp=sharing</a:t>
            </a:r>
            <a:r>
              <a:rPr lang="en-GB" sz="1000" dirty="0">
                <a:solidFill>
                  <a:srgbClr val="262626"/>
                </a:solidFill>
              </a:rPr>
              <a:t>). </a:t>
            </a:r>
          </a:p>
          <a:p>
            <a:endParaRPr lang="en-GB" sz="1000" dirty="0">
              <a:solidFill>
                <a:srgbClr val="262626"/>
              </a:solidFill>
            </a:endParaRPr>
          </a:p>
          <a:p>
            <a:r>
              <a:rPr lang="en-GB" sz="1000" dirty="0">
                <a:solidFill>
                  <a:srgbClr val="262626"/>
                </a:solidFill>
              </a:rPr>
              <a:t>Application of a full Event data set, such as those from StatsBomb and </a:t>
            </a:r>
            <a:r>
              <a:rPr lang="en-GB" sz="1000" dirty="0" err="1">
                <a:solidFill>
                  <a:srgbClr val="262626"/>
                </a:solidFill>
              </a:rPr>
              <a:t>Wyscout</a:t>
            </a:r>
            <a:r>
              <a:rPr lang="en-GB" sz="1000" dirty="0">
                <a:solidFill>
                  <a:srgbClr val="262626"/>
                </a:solidFill>
              </a:rPr>
              <a:t>, to create an Expected Goals model with more features. Such features that were not possible to include in this model but that could be added with Event and/or Tracking data include: strong/weak foot, flag for counter attack, flag for smart pass, determine whether a shot had been immediately taken before, whether the shot was from a cross. This is discussed in more detail in the Feature Engineering section (section 9) of the </a:t>
            </a:r>
            <a:r>
              <a:rPr lang="en-GB" sz="1000" dirty="0">
                <a:solidFill>
                  <a:srgbClr val="0D0D0D"/>
                </a:solidFill>
              </a:rPr>
              <a:t>Chance Quality Model notebook [</a:t>
            </a:r>
            <a:r>
              <a:rPr lang="en-GB" sz="1000" dirty="0">
                <a:solidFill>
                  <a:srgbClr val="0D0D0D"/>
                </a:solidFill>
                <a:hlinkClick r:id="rId7"/>
              </a:rPr>
              <a:t>link</a:t>
            </a:r>
            <a:r>
              <a:rPr lang="en-GB" sz="1000" dirty="0">
                <a:solidFill>
                  <a:srgbClr val="0D0D0D"/>
                </a:solidFill>
              </a:rPr>
              <a:t>]. </a:t>
            </a:r>
            <a:r>
              <a:rPr lang="en-GB" sz="1000" dirty="0">
                <a:solidFill>
                  <a:srgbClr val="262626"/>
                </a:solidFill>
              </a:rPr>
              <a:t>A comparison of the features used in the respected </a:t>
            </a:r>
            <a:r>
              <a:rPr lang="en-GB" sz="1000" dirty="0" err="1">
                <a:solidFill>
                  <a:srgbClr val="262626"/>
                </a:solidFill>
              </a:rPr>
              <a:t>xG</a:t>
            </a:r>
            <a:r>
              <a:rPr lang="en-GB" sz="1000" dirty="0">
                <a:solidFill>
                  <a:srgbClr val="262626"/>
                </a:solidFill>
              </a:rPr>
              <a:t> models by </a:t>
            </a:r>
            <a:r>
              <a:rPr lang="en-GB" sz="1000" dirty="0">
                <a:solidFill>
                  <a:srgbClr val="262626"/>
                </a:solidFill>
                <a:hlinkClick r:id="rId8"/>
              </a:rPr>
              <a:t>Sam Green</a:t>
            </a:r>
            <a:r>
              <a:rPr lang="en-GB" sz="1000" dirty="0">
                <a:solidFill>
                  <a:srgbClr val="262626"/>
                </a:solidFill>
              </a:rPr>
              <a:t> and </a:t>
            </a:r>
            <a:r>
              <a:rPr lang="en-GB" sz="1000" dirty="0">
                <a:solidFill>
                  <a:srgbClr val="262626"/>
                </a:solidFill>
                <a:hlinkClick r:id="rId9"/>
              </a:rPr>
              <a:t>Michael Caley</a:t>
            </a:r>
            <a:r>
              <a:rPr lang="en-GB" sz="1000" dirty="0">
                <a:solidFill>
                  <a:srgbClr val="262626"/>
                </a:solidFill>
              </a:rPr>
              <a:t> can be found in the index.</a:t>
            </a:r>
          </a:p>
          <a:p>
            <a:endParaRPr lang="en-GB" sz="1000" dirty="0">
              <a:solidFill>
                <a:srgbClr val="0D0D0D"/>
              </a:solidFill>
            </a:endParaRPr>
          </a:p>
          <a:p>
            <a:r>
              <a:rPr lang="en-GB" sz="1000" dirty="0">
                <a:solidFill>
                  <a:srgbClr val="0D0D0D"/>
                </a:solidFill>
              </a:rPr>
              <a:t>The interference of the shot-taker in the provided dataset of shots was not defined in the documentation. For the Metrica Sports data, I have used the same definition that StatsBomb uses in their for their interpretation of a pressured player, in which an opposing player enters the 5-yard-radius of the player with the ball. However, I do not know how this stacks up to what a pressured player is in the Shots dataset and this will almost certainly be affecting the calibration of this feature in the dataset.</a:t>
            </a:r>
          </a:p>
          <a:p>
            <a:endParaRPr lang="en-GB" sz="1000" dirty="0">
              <a:solidFill>
                <a:srgbClr val="0D0D0D"/>
              </a:solidFill>
            </a:endParaRPr>
          </a:p>
          <a:p>
            <a:r>
              <a:rPr lang="en-GB" sz="1000" dirty="0">
                <a:solidFill>
                  <a:srgbClr val="0D0D0D"/>
                </a:solidFill>
              </a:rPr>
              <a:t>To see really test the performance of this model, it would be great to quality test performance and </a:t>
            </a:r>
            <a:r>
              <a:rPr lang="en-GB" sz="1000" dirty="0" err="1">
                <a:solidFill>
                  <a:srgbClr val="0D0D0D"/>
                </a:solidFill>
              </a:rPr>
              <a:t>xG</a:t>
            </a:r>
            <a:r>
              <a:rPr lang="en-GB" sz="1000" dirty="0">
                <a:solidFill>
                  <a:srgbClr val="0D0D0D"/>
                </a:solidFill>
              </a:rPr>
              <a:t> prediction with those of other providers such as StatsBomb and observe the level of variance in predictions between this basic model and a professional one created using a much larger dataset with much more features.</a:t>
            </a:r>
          </a:p>
          <a:p>
            <a:endParaRPr lang="en-GB" sz="1000" dirty="0">
              <a:solidFill>
                <a:srgbClr val="0D0D0D"/>
              </a:solidFill>
            </a:endParaRPr>
          </a:p>
          <a:p>
            <a:r>
              <a:rPr lang="en-GB" sz="1000" dirty="0">
                <a:solidFill>
                  <a:srgbClr val="0D0D0D"/>
                </a:solidFill>
              </a:rPr>
              <a:t>The model created only considers Open-Play shots. As per Michael Caley’s model, it would be interesting to create Expected Goals models that also include Direct Free Kicks and Corners. In Caley’s model, he creates six models for different match situations to reflect the varying difficult of shots in certain scenarios, these include: regular shots, shots from a direct free kick, headed shots from a cross, headed shots not from a cross, non-headed shots from a cross, shots following a dribble from the keeper thus the goalkeeper is not in goal when the shot is taken. Currently the </a:t>
            </a:r>
            <a:r>
              <a:rPr lang="en-GB" sz="1000" dirty="0" err="1">
                <a:solidFill>
                  <a:srgbClr val="0D0D0D"/>
                </a:solidFill>
              </a:rPr>
              <a:t>xG</a:t>
            </a:r>
            <a:r>
              <a:rPr lang="en-GB" sz="1000" dirty="0">
                <a:solidFill>
                  <a:srgbClr val="0D0D0D"/>
                </a:solidFill>
              </a:rPr>
              <a:t> value for penalties was taken from StatsBomb/</a:t>
            </a:r>
            <a:r>
              <a:rPr lang="en-GB" sz="1000" dirty="0" err="1">
                <a:solidFill>
                  <a:srgbClr val="0D0D0D"/>
                </a:solidFill>
              </a:rPr>
              <a:t>FBref</a:t>
            </a:r>
            <a:r>
              <a:rPr lang="en-GB" sz="1000" dirty="0">
                <a:solidFill>
                  <a:srgbClr val="0D0D0D"/>
                </a:solidFill>
              </a:rPr>
              <a:t> [</a:t>
            </a:r>
            <a:r>
              <a:rPr lang="en-GB" sz="1000" dirty="0">
                <a:solidFill>
                  <a:srgbClr val="0D0D0D"/>
                </a:solidFill>
                <a:hlinkClick r:id="rId10"/>
              </a:rPr>
              <a:t>link</a:t>
            </a:r>
            <a:r>
              <a:rPr lang="en-GB" sz="1000" dirty="0">
                <a:solidFill>
                  <a:srgbClr val="0D0D0D"/>
                </a:solidFill>
              </a:rPr>
              <a:t>]. </a:t>
            </a:r>
          </a:p>
          <a:p>
            <a:endParaRPr lang="en-GB" sz="1000" dirty="0">
              <a:solidFill>
                <a:srgbClr val="262626"/>
              </a:solidFill>
            </a:endParaRPr>
          </a:p>
          <a:p>
            <a:r>
              <a:rPr lang="en-GB" sz="1000" dirty="0">
                <a:solidFill>
                  <a:srgbClr val="262626"/>
                </a:solidFill>
              </a:rPr>
              <a:t>Consider including more football knowledge in the model by adding fake shots to the dataset. As David Sumpter explains in the following tweet </a:t>
            </a:r>
            <a:r>
              <a:rPr lang="en-GB" sz="1000" dirty="0">
                <a:solidFill>
                  <a:srgbClr val="0D0D0D"/>
                </a:solidFill>
              </a:rPr>
              <a:t>[</a:t>
            </a:r>
            <a:r>
              <a:rPr lang="en-GB" sz="1000" dirty="0">
                <a:solidFill>
                  <a:srgbClr val="0D0D0D"/>
                </a:solidFill>
                <a:hlinkClick r:id="rId11"/>
              </a:rPr>
              <a:t>link</a:t>
            </a:r>
            <a:r>
              <a:rPr lang="en-GB" sz="1000" dirty="0">
                <a:solidFill>
                  <a:srgbClr val="0D0D0D"/>
                </a:solidFill>
              </a:rPr>
              <a:t>], adding fake data can improve the performance of the model and the limitations of Event data for two reasons – 1) it allows you to include things you know that are impossible (put players never do because its impossible) and 2) you can push the non-linear terms to really understand how the probability of success is shaped. For example, this could be done by adding in data which says it is impossible to score from the goal line or from more than 45m.</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Chance Quality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76721"/>
            <a:ext cx="11417300" cy="540580"/>
          </a:xfrm>
        </p:spPr>
        <p:txBody>
          <a:bodyPr/>
          <a:lstStyle/>
          <a:p>
            <a:r>
              <a:rPr lang="en-US" sz="900" dirty="0"/>
              <a:t>Michael Caley’s </a:t>
            </a:r>
            <a:r>
              <a:rPr lang="en-US" sz="900" dirty="0" err="1"/>
              <a:t>xG</a:t>
            </a:r>
            <a:r>
              <a:rPr lang="en-US" sz="900" dirty="0"/>
              <a:t> model: </a:t>
            </a:r>
            <a:r>
              <a:rPr lang="en-US" sz="900" dirty="0">
                <a:hlinkClick r:id="rId12"/>
              </a:rPr>
              <a:t>https://cartilagefreecaptain.sbnation.com/2014/9/11/6131661/premier-league-projections-2014#methoderology</a:t>
            </a:r>
            <a:r>
              <a:rPr lang="en-US" sz="900" dirty="0"/>
              <a:t> </a:t>
            </a:r>
            <a:endParaRPr lang="en-GB" sz="900" dirty="0"/>
          </a:p>
          <a:p>
            <a:r>
              <a:rPr lang="en-GB" sz="900" dirty="0"/>
              <a:t>All code for this challenge: </a:t>
            </a:r>
            <a:r>
              <a:rPr lang="en-GB" sz="900" dirty="0">
                <a:hlinkClick r:id="rId13"/>
              </a:rPr>
              <a:t>https://github.com/eddwebster/mcfc_submission/tree/master/notebooks/</a:t>
            </a:r>
            <a:r>
              <a:rPr lang="en-GB" sz="900" dirty="0"/>
              <a:t>.</a:t>
            </a:r>
          </a:p>
          <a:p>
            <a:r>
              <a:rPr lang="en-GB" sz="900" dirty="0"/>
              <a:t>Notebook to create the Chance Quality Model from the shots data: </a:t>
            </a:r>
            <a:r>
              <a:rPr lang="en-GB" sz="900" dirty="0">
                <a:hlinkClick r:id="rId14"/>
              </a:rPr>
              <a:t>https://github.com/eddwebster/mcfc_submission/blob/main/notebooks/chance_quality_modelling/Creating%20a%20Chance%20Quality%20Model%20from%20Shots%20Data.ipynb</a:t>
            </a:r>
            <a:r>
              <a:rPr lang="en-GB" sz="900" dirty="0"/>
              <a:t> </a:t>
            </a:r>
          </a:p>
        </p:txBody>
      </p:sp>
      <p:sp>
        <p:nvSpPr>
          <p:cNvPr id="8" name="Rectangle 7">
            <a:extLst>
              <a:ext uri="{FF2B5EF4-FFF2-40B4-BE49-F238E27FC236}">
                <a16:creationId xmlns:a16="http://schemas.microsoft.com/office/drawing/2014/main" id="{701195D0-95A8-2A4C-BE26-7759C1A6C82B}"/>
              </a:ext>
            </a:extLst>
          </p:cNvPr>
          <p:cNvSpPr/>
          <p:nvPr/>
        </p:nvSpPr>
        <p:spPr>
          <a:xfrm>
            <a:off x="8774120" y="3414554"/>
            <a:ext cx="3298600" cy="323215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rPr>
              <a:t>Caley (2015) creates separate models for different match situations to reflect the varying difficulty of taking shots. This allows the significant features in each model to be studied. Caley creates six models for: </a:t>
            </a:r>
          </a:p>
          <a:p>
            <a:pPr marL="285750" indent="-285750">
              <a:buFont typeface="Arial" panose="020B0604020202020204" pitchFamily="34" charset="0"/>
              <a:buChar char="•"/>
            </a:pPr>
            <a:r>
              <a:rPr lang="en-GB" sz="1400" dirty="0">
                <a:solidFill>
                  <a:srgbClr val="0D0D0D"/>
                </a:solidFill>
              </a:rPr>
              <a:t>regular shots</a:t>
            </a:r>
          </a:p>
          <a:p>
            <a:pPr marL="285750" indent="-285750">
              <a:buFont typeface="Arial" panose="020B0604020202020204" pitchFamily="34" charset="0"/>
              <a:buChar char="•"/>
            </a:pPr>
            <a:r>
              <a:rPr lang="en-GB" sz="1400" dirty="0">
                <a:solidFill>
                  <a:srgbClr val="0D0D0D"/>
                </a:solidFill>
              </a:rPr>
              <a:t>shots from a direct free kick</a:t>
            </a:r>
          </a:p>
          <a:p>
            <a:pPr marL="285750" indent="-285750">
              <a:buFont typeface="Arial" panose="020B0604020202020204" pitchFamily="34" charset="0"/>
              <a:buChar char="•"/>
            </a:pPr>
            <a:r>
              <a:rPr lang="en-GB" sz="1400" dirty="0">
                <a:solidFill>
                  <a:srgbClr val="0D0D0D"/>
                </a:solidFill>
              </a:rPr>
              <a:t>headed shots from a cross</a:t>
            </a:r>
          </a:p>
          <a:p>
            <a:pPr marL="285750" indent="-285750">
              <a:buFont typeface="Arial" panose="020B0604020202020204" pitchFamily="34" charset="0"/>
              <a:buChar char="•"/>
            </a:pPr>
            <a:r>
              <a:rPr lang="en-GB" sz="1400" dirty="0">
                <a:solidFill>
                  <a:srgbClr val="0D0D0D"/>
                </a:solidFill>
              </a:rPr>
              <a:t>headed shots not from a cross</a:t>
            </a:r>
          </a:p>
          <a:p>
            <a:pPr marL="285750" indent="-285750">
              <a:buFont typeface="Arial" panose="020B0604020202020204" pitchFamily="34" charset="0"/>
              <a:buChar char="•"/>
            </a:pPr>
            <a:r>
              <a:rPr lang="en-GB" sz="1400" dirty="0">
                <a:solidFill>
                  <a:srgbClr val="0D0D0D"/>
                </a:solidFill>
              </a:rPr>
              <a:t>non-headed shots from a cross</a:t>
            </a:r>
          </a:p>
          <a:p>
            <a:pPr marL="285750" indent="-285750">
              <a:buFont typeface="Arial" panose="020B0604020202020204" pitchFamily="34" charset="0"/>
              <a:buChar char="•"/>
            </a:pPr>
            <a:r>
              <a:rPr lang="en-GB" sz="1400" dirty="0">
                <a:solidFill>
                  <a:srgbClr val="0D0D0D"/>
                </a:solidFill>
              </a:rPr>
              <a:t>shots following a dribble from the keeper thus the goalkeeper is not in goal when the shot is taken</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2232473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11417300" cy="4382103"/>
          </a:xfrm>
        </p:spPr>
        <p:txBody>
          <a:bodyPr lIns="0" tIns="0" rIns="0" bIns="0" anchor="t">
            <a:noAutofit/>
          </a:bodyPr>
          <a:lstStyle/>
          <a:p>
            <a:r>
              <a:rPr lang="en-GB" sz="1340" dirty="0">
                <a:solidFill>
                  <a:srgbClr val="0D0D0D"/>
                </a:solidFill>
              </a:rPr>
              <a:t>This current analysis only focuses on the shots taken by the teams. The next stage of this analysis would be to apply this Tracking data, not to just a Shots dataset, but to a full Events dataset, taking the basic concepts of analysis and feature extraction observed in this submission and then start to apply more sophisticated modeling approaches such as Pitch Control or Expected Possession Value (EPV) models such as the </a:t>
            </a:r>
            <a:r>
              <a:rPr lang="en-GB" sz="1340" dirty="0">
                <a:solidFill>
                  <a:srgbClr val="0D0D0D"/>
                </a:solidFill>
                <a:hlinkClick r:id="rId3"/>
              </a:rPr>
              <a:t>VAEP</a:t>
            </a:r>
            <a:r>
              <a:rPr lang="en-GB" sz="1340" dirty="0">
                <a:solidFill>
                  <a:srgbClr val="0D0D0D"/>
                </a:solidFill>
              </a:rPr>
              <a:t> model by </a:t>
            </a:r>
            <a:r>
              <a:rPr lang="en-GB" sz="1340" dirty="0" err="1">
                <a:solidFill>
                  <a:srgbClr val="0D0D0D"/>
                </a:solidFill>
              </a:rPr>
              <a:t>SciSports</a:t>
            </a:r>
            <a:r>
              <a:rPr lang="en-GB" sz="1340" dirty="0">
                <a:solidFill>
                  <a:srgbClr val="0D0D0D"/>
                </a:solidFill>
              </a:rPr>
              <a:t> and </a:t>
            </a:r>
            <a:r>
              <a:rPr lang="en-GB" sz="1340" dirty="0" err="1">
                <a:solidFill>
                  <a:srgbClr val="0D0D0D"/>
                </a:solidFill>
              </a:rPr>
              <a:t>KULeuven</a:t>
            </a:r>
            <a:r>
              <a:rPr lang="en-GB" sz="1340" dirty="0">
                <a:solidFill>
                  <a:srgbClr val="0D0D0D"/>
                </a:solidFill>
              </a:rPr>
              <a:t>, or the </a:t>
            </a:r>
            <a:r>
              <a:rPr lang="en-GB" sz="1340" dirty="0">
                <a:solidFill>
                  <a:srgbClr val="0D0D0D"/>
                </a:solidFill>
                <a:hlinkClick r:id="rId4"/>
              </a:rPr>
              <a:t>Expected Threat (xT)</a:t>
            </a:r>
            <a:r>
              <a:rPr lang="en-GB" sz="1340" dirty="0">
                <a:solidFill>
                  <a:srgbClr val="0D0D0D"/>
                </a:solidFill>
              </a:rPr>
              <a:t> model by </a:t>
            </a:r>
            <a:r>
              <a:rPr lang="en-GB" sz="1340" dirty="0">
                <a:solidFill>
                  <a:srgbClr val="0D0D0D"/>
                </a:solidFill>
                <a:hlinkClick r:id="rId5"/>
              </a:rPr>
              <a:t>Karun Singh</a:t>
            </a:r>
            <a:r>
              <a:rPr lang="en-GB" sz="1340" dirty="0">
                <a:solidFill>
                  <a:srgbClr val="0D0D0D"/>
                </a:solidFill>
              </a:rPr>
              <a:t>. This can be taken on further, by combining these two modelling approaches to analyse value that certain actions of interest brought to the team during a particular play in the match and determine the Expected Value-Added. This was unfortunately not possible to do in this analysis as the Event data provided only included Shot data, but it would be something I would like to take on and do in the future, using publicly available Event data from StatsBomb and </a:t>
            </a:r>
            <a:r>
              <a:rPr lang="en-GB" sz="1340" dirty="0" err="1">
                <a:solidFill>
                  <a:srgbClr val="0D0D0D"/>
                </a:solidFill>
              </a:rPr>
              <a:t>Wyscout</a:t>
            </a:r>
            <a:r>
              <a:rPr lang="en-GB" sz="1340" dirty="0">
                <a:solidFill>
                  <a:srgbClr val="0D0D0D"/>
                </a:solidFill>
              </a:rPr>
              <a:t>, with the sample Tracking data from Metrica Sports. </a:t>
            </a:r>
            <a:r>
              <a:rPr lang="en-GB" sz="1340" dirty="0">
                <a:solidFill>
                  <a:srgbClr val="262626"/>
                </a:solidFill>
              </a:rPr>
              <a:t>More detail about these models can be found in my the Data Science pack that I submitted in my initial application (see: </a:t>
            </a:r>
            <a:r>
              <a:rPr lang="en-GB" sz="1340" u="sng" dirty="0">
                <a:solidFill>
                  <a:srgbClr val="00275E"/>
                </a:solidFill>
                <a:hlinkClick r:id="rId6">
                  <a:extLst>
                    <a:ext uri="{A12FA001-AC4F-418D-AE19-62706E023703}">
                      <ahyp:hlinkClr xmlns:ahyp="http://schemas.microsoft.com/office/drawing/2018/hyperlinkcolor" val="tx"/>
                    </a:ext>
                  </a:extLst>
                </a:hlinkClick>
              </a:rPr>
              <a:t>https://docs.google.com/presentation/d/16stYbJoI8aYqtn_grJHSdTbMA1xwo-Iy9g9JJruMOBQ/edit?usp=sharing</a:t>
            </a:r>
            <a:r>
              <a:rPr lang="en-GB" sz="1340" dirty="0">
                <a:solidFill>
                  <a:srgbClr val="262626"/>
                </a:solidFill>
              </a:rPr>
              <a:t>). </a:t>
            </a:r>
          </a:p>
          <a:p>
            <a:endParaRPr lang="en-GB" sz="1340" dirty="0">
              <a:solidFill>
                <a:srgbClr val="262626"/>
              </a:solidFill>
            </a:endParaRPr>
          </a:p>
          <a:p>
            <a:r>
              <a:rPr lang="en-GB" sz="1340" dirty="0">
                <a:solidFill>
                  <a:srgbClr val="262626"/>
                </a:solidFill>
              </a:rPr>
              <a:t>Further enrich the Event data through Tracking data, adding further detail and specificity, which again can be used to further improve the Expected Goals model. This was observed in this analysis with addition of the Intervening and Interfering teammates and opponents. Features that were not considered in this analysis, include aspects such as the goalkeeper and defender positions in the moment of the shot e.g.: how much of the goal was covered by the goalkeeper? are the defenders in position? These are attributes that can be derived from the Tracking data to gain additional insight previously not possible.</a:t>
            </a:r>
          </a:p>
          <a:p>
            <a:pPr marL="0" indent="0">
              <a:buNone/>
            </a:pPr>
            <a:endParaRPr lang="en-GB" sz="1340"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Tracking Data Analysis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63382"/>
            <a:ext cx="11417300" cy="453918"/>
          </a:xfrm>
        </p:spPr>
        <p:txBody>
          <a:bodyPr/>
          <a:lstStyle/>
          <a:p>
            <a:r>
              <a:rPr lang="en-GB" sz="900" dirty="0"/>
              <a:t>All code for this challenge: </a:t>
            </a:r>
            <a:r>
              <a:rPr lang="en-GB" sz="900" dirty="0">
                <a:hlinkClick r:id="rId7"/>
              </a:rPr>
              <a:t>https://github.com/eddwebster/mcfc_submission/tree/master/notebooks/</a:t>
            </a:r>
            <a:r>
              <a:rPr lang="en-GB" sz="900" dirty="0"/>
              <a:t>.</a:t>
            </a:r>
          </a:p>
          <a:p>
            <a:r>
              <a:rPr lang="en-GB" sz="900" dirty="0"/>
              <a:t>Notebook to work with the Metrica Sports Event and Tracking data: </a:t>
            </a:r>
            <a:r>
              <a:rPr lang="en-GB" sz="900" dirty="0">
                <a:hlinkClick r:id="rId8"/>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9"/>
              </a:rPr>
              <a:t>https://github.com/metrica-sports/sample-data</a:t>
            </a:r>
            <a:endParaRPr lang="en-GB" sz="900" dirty="0">
              <a:solidFill>
                <a:schemeClr val="bg1">
                  <a:lumMod val="50000"/>
                </a:schemeClr>
              </a:solidFill>
            </a:endParaRPr>
          </a:p>
        </p:txBody>
      </p:sp>
    </p:spTree>
    <p:extLst>
      <p:ext uri="{BB962C8B-B14F-4D97-AF65-F5344CB8AC3E}">
        <p14:creationId xmlns:p14="http://schemas.microsoft.com/office/powerpoint/2010/main" val="404245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878282"/>
            <a:ext cx="11523406" cy="2464279"/>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Introduction and Challenge Brief</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7" y="1373876"/>
            <a:ext cx="10663357" cy="4600204"/>
          </a:xfrm>
        </p:spPr>
        <p:txBody>
          <a:bodyPr lIns="0" tIns="0" rIns="0" bIns="0" anchor="t"/>
          <a:lstStyle/>
          <a:p>
            <a:pPr marL="0" indent="0">
              <a:buNone/>
            </a:pPr>
            <a:r>
              <a:rPr lang="en-GB" sz="1800" dirty="0">
                <a:solidFill>
                  <a:srgbClr val="0D0D0D"/>
                </a:solidFill>
              </a:rPr>
              <a:t>Defined, built, trained, and evaluated two Chance Quality Models from Shots data through the application of both Logistic Regression and XGBoost, where Expected Goals was the KPI used to interpret model predictions and assess shot quality.</a:t>
            </a:r>
          </a:p>
          <a:p>
            <a:pPr marL="0" indent="0">
              <a:buNone/>
            </a:pPr>
            <a:endParaRPr lang="en-GB" sz="1800" dirty="0">
              <a:solidFill>
                <a:srgbClr val="0D0D0D"/>
              </a:solidFill>
            </a:endParaRPr>
          </a:p>
          <a:p>
            <a:pPr marL="0" indent="0">
              <a:buNone/>
            </a:pPr>
            <a:r>
              <a:rPr lang="en-GB" sz="1800" dirty="0">
                <a:solidFill>
                  <a:srgbClr val="0D0D0D"/>
                </a:solidFill>
              </a:rPr>
              <a:t>Determined the shots from game 2 of the sample Metrica Sports Tracking and Event data, and made these available for predictions using the Chance Quality Models in an appropriate format, deriving additional features from the Tracking data to further enrich the provided Event data, to be used in the Chance Quality Model predictions.</a:t>
            </a:r>
          </a:p>
          <a:p>
            <a:pPr marL="0" indent="0">
              <a:buNone/>
            </a:pPr>
            <a:endParaRPr lang="en-GB" sz="1800" dirty="0">
              <a:solidFill>
                <a:srgbClr val="0D0D0D"/>
              </a:solidFill>
            </a:endParaRPr>
          </a:p>
          <a:p>
            <a:pPr marL="0" indent="0">
              <a:buNone/>
            </a:pPr>
            <a:r>
              <a:rPr lang="en-GB" sz="1800" dirty="0">
                <a:solidFill>
                  <a:srgbClr val="0D0D0D"/>
                </a:solidFill>
              </a:rPr>
              <a:t>Assessed the performance of the two teams in game 2 of the sample Metrica Sports data through application of the Chance Quality Model (derived in step 1) and exported Metrica Sports shot data (derived in step 2), to determine that based on chances created and the Expected Goals predicted, </a:t>
            </a:r>
            <a:r>
              <a:rPr lang="en-GB" sz="1800" u="sng" dirty="0">
                <a:solidFill>
                  <a:srgbClr val="0D0D0D"/>
                </a:solidFill>
              </a:rPr>
              <a:t>the Away team was more deserving of being the winner of the match, despite losing the game three goals to two to the Home team</a:t>
            </a:r>
            <a:r>
              <a:rPr lang="en-GB" sz="1800" dirty="0">
                <a:solidFill>
                  <a:srgbClr val="0D0D0D"/>
                </a:solidFill>
              </a:rPr>
              <a:t>. However, as this is over just a 90 minute period, this analysis should be treated with caution.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Summary of this data challenge submission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Conclusion</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endParaRPr lang="en-GB" dirty="0"/>
          </a:p>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470694"/>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4864" y="38530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Tree>
    <p:extLst>
      <p:ext uri="{BB962C8B-B14F-4D97-AF65-F5344CB8AC3E}">
        <p14:creationId xmlns:p14="http://schemas.microsoft.com/office/powerpoint/2010/main" val="1448302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33954" y="1257763"/>
            <a:ext cx="9103403" cy="4818572"/>
          </a:xfrm>
        </p:spPr>
        <p:txBody>
          <a:bodyPr lIns="0" tIns="0" rIns="0" bIns="0" anchor="t">
            <a:noAutofit/>
          </a:bodyPr>
          <a:lstStyle/>
          <a:p>
            <a:pPr marL="239395" indent="-239395"/>
            <a:r>
              <a:rPr lang="en-GB" sz="1040" b="1" dirty="0">
                <a:solidFill>
                  <a:srgbClr val="0D0D0D"/>
                </a:solidFill>
              </a:rPr>
              <a:t>GitHub:</a:t>
            </a:r>
          </a:p>
          <a:p>
            <a:pPr marL="527388" lvl="1" indent="-239395"/>
            <a:r>
              <a:rPr lang="en-GB" sz="1040" dirty="0">
                <a:solidFill>
                  <a:srgbClr val="0D0D0D"/>
                </a:solidFill>
              </a:rPr>
              <a:t>General: </a:t>
            </a:r>
            <a:r>
              <a:rPr lang="en-GB" sz="1040" dirty="0">
                <a:solidFill>
                  <a:srgbClr val="00275E"/>
                </a:solidFill>
                <a:hlinkClick r:id="rId3">
                  <a:extLst>
                    <a:ext uri="{A12FA001-AC4F-418D-AE19-62706E023703}">
                      <ahyp:hlinkClr xmlns:ahyp="http://schemas.microsoft.com/office/drawing/2018/hyperlinkcolor" val="tx"/>
                    </a:ext>
                  </a:extLst>
                </a:hlinkClick>
              </a:rPr>
              <a:t>github.com/eddwebster</a:t>
            </a:r>
            <a:endParaRPr lang="en-GB" sz="1040" dirty="0">
              <a:solidFill>
                <a:srgbClr val="00275E"/>
              </a:solidFill>
            </a:endParaRPr>
          </a:p>
          <a:p>
            <a:pPr marL="1007376" lvl="2" indent="-239395"/>
            <a:r>
              <a:rPr lang="en-GB" sz="1040" dirty="0">
                <a:solidFill>
                  <a:srgbClr val="0D0D0D"/>
                </a:solidFill>
              </a:rPr>
              <a:t>Manchester City Junior Data Scientist submission: </a:t>
            </a:r>
            <a:r>
              <a:rPr lang="en-GB" sz="1040" dirty="0">
                <a:solidFill>
                  <a:srgbClr val="00275E"/>
                </a:solidFill>
                <a:hlinkClick r:id="rId4">
                  <a:extLst>
                    <a:ext uri="{A12FA001-AC4F-418D-AE19-62706E023703}">
                      <ahyp:hlinkClr xmlns:ahyp="http://schemas.microsoft.com/office/drawing/2018/hyperlinkcolor" val="tx"/>
                    </a:ext>
                  </a:extLst>
                </a:hlinkClick>
              </a:rPr>
              <a:t>github.com/eddwebster/mcfc_submission</a:t>
            </a:r>
            <a:endParaRPr lang="en-GB" sz="1040" dirty="0">
              <a:solidFill>
                <a:srgbClr val="00275E"/>
              </a:solidFill>
            </a:endParaRPr>
          </a:p>
          <a:p>
            <a:pPr marL="1247370" lvl="3" indent="-239395"/>
            <a:r>
              <a:rPr lang="en-GB" sz="1040" dirty="0">
                <a:solidFill>
                  <a:srgbClr val="0D0D0D"/>
                </a:solidFill>
              </a:rPr>
              <a:t>Chance Quality Model notebook (Logistic Regression):</a:t>
            </a:r>
          </a:p>
          <a:p>
            <a:pPr marL="1247370" lvl="3" indent="-239395"/>
            <a:r>
              <a:rPr lang="en-GB" sz="1040" dirty="0">
                <a:solidFill>
                  <a:srgbClr val="0D0D0D"/>
                </a:solidFill>
              </a:rPr>
              <a:t>Chance Quality Model notebook (XGBoost):</a:t>
            </a:r>
          </a:p>
          <a:p>
            <a:pPr marL="1247370" lvl="3" indent="-239395"/>
            <a:endParaRPr lang="en-GB" sz="1040" dirty="0">
              <a:solidFill>
                <a:srgbClr val="0D0D0D"/>
              </a:solidFill>
            </a:endParaRPr>
          </a:p>
          <a:p>
            <a:pPr marL="1007376" lvl="2" indent="-239395"/>
            <a:r>
              <a:rPr lang="en-GB" sz="1040" dirty="0">
                <a:solidFill>
                  <a:srgbClr val="0D0D0D"/>
                </a:solidFill>
              </a:rPr>
              <a:t>Football analytics: </a:t>
            </a:r>
            <a:r>
              <a:rPr lang="en-GB" sz="1040" dirty="0">
                <a:solidFill>
                  <a:srgbClr val="00275E"/>
                </a:solidFill>
                <a:hlinkClick r:id="rId5">
                  <a:extLst>
                    <a:ext uri="{A12FA001-AC4F-418D-AE19-62706E023703}">
                      <ahyp:hlinkClr xmlns:ahyp="http://schemas.microsoft.com/office/drawing/2018/hyperlinkcolor" val="tx"/>
                    </a:ext>
                  </a:extLst>
                </a:hlinkClick>
              </a:rPr>
              <a:t>github.com/eddwebster/football_analytics</a:t>
            </a:r>
            <a:r>
              <a:rPr lang="en-GB" sz="1040" dirty="0">
                <a:solidFill>
                  <a:srgbClr val="00275E"/>
                </a:solidFill>
              </a:rPr>
              <a:t> </a:t>
            </a:r>
          </a:p>
          <a:p>
            <a:pPr marL="239395" indent="-239395"/>
            <a:endParaRPr lang="en-GB" sz="1040" dirty="0">
              <a:solidFill>
                <a:srgbClr val="0D0D0D"/>
              </a:solidFill>
            </a:endParaRPr>
          </a:p>
          <a:p>
            <a:pPr marL="239395" indent="-239395"/>
            <a:r>
              <a:rPr lang="en-GB" sz="1040" b="1" dirty="0">
                <a:solidFill>
                  <a:srgbClr val="0D0D0D"/>
                </a:solidFill>
              </a:rPr>
              <a:t>Google Drive of all code, data, visualisations, and analysis in this pack: </a:t>
            </a:r>
            <a:r>
              <a:rPr lang="en-GB" sz="1040" dirty="0">
                <a:solidFill>
                  <a:srgbClr val="00275E"/>
                </a:solidFill>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1040" dirty="0">
                <a:solidFill>
                  <a:srgbClr val="00275E"/>
                </a:solidFill>
              </a:rPr>
              <a:t> </a:t>
            </a:r>
          </a:p>
          <a:p>
            <a:pPr marL="239395" indent="-239395"/>
            <a:endParaRPr lang="en-GB" sz="1040" dirty="0">
              <a:solidFill>
                <a:srgbClr val="0D0D0D"/>
              </a:solidFill>
            </a:endParaRPr>
          </a:p>
          <a:p>
            <a:pPr marL="239395" indent="-239395"/>
            <a:r>
              <a:rPr lang="en-GB" sz="1040" b="1" dirty="0">
                <a:solidFill>
                  <a:srgbClr val="0D0D0D"/>
                </a:solidFill>
              </a:rPr>
              <a:t>Slide decks:</a:t>
            </a:r>
          </a:p>
          <a:p>
            <a:pPr marL="527388" lvl="1" indent="-239395"/>
            <a:r>
              <a:rPr lang="en-GB" sz="1040" dirty="0">
                <a:solidFill>
                  <a:srgbClr val="0D0D0D"/>
                </a:solidFill>
              </a:rPr>
              <a:t>Junior Data Science Challenge pack (this one): </a:t>
            </a:r>
            <a:r>
              <a:rPr lang="en-GB" sz="1040" dirty="0">
                <a:solidFill>
                  <a:srgbClr val="0D0D0D"/>
                </a:solidFill>
                <a:hlinkClick r:id="rId7"/>
              </a:rPr>
              <a:t>https://docs.google.com/presentation/d/116D0U_ue2sv6hgLBgHniI228cRhph0qfMuOFA4uuxhs/edit?usp=sharing</a:t>
            </a:r>
            <a:endParaRPr lang="en-GB" sz="1040" dirty="0">
              <a:solidFill>
                <a:srgbClr val="0D0D0D"/>
              </a:solidFill>
            </a:endParaRPr>
          </a:p>
          <a:p>
            <a:pPr marL="527388" lvl="1" indent="-239395"/>
            <a:r>
              <a:rPr lang="en-GB" sz="1040" dirty="0">
                <a:solidFill>
                  <a:srgbClr val="0D0D0D"/>
                </a:solidFill>
              </a:rPr>
              <a:t>Data Science pack (as part of the initial submission for Junior Data Scientist position): </a:t>
            </a:r>
            <a:r>
              <a:rPr lang="en-GB" sz="1040" dirty="0">
                <a:solidFill>
                  <a:srgbClr val="00275E"/>
                </a:solidFill>
                <a:hlinkClick r:id="rId8">
                  <a:extLst>
                    <a:ext uri="{A12FA001-AC4F-418D-AE19-62706E023703}">
                      <ahyp:hlinkClr xmlns:ahyp="http://schemas.microsoft.com/office/drawing/2018/hyperlinkcolor" val="tx"/>
                    </a:ext>
                  </a:extLst>
                </a:hlinkClick>
              </a:rPr>
              <a:t>https://docs.google.com/presentation/d/16stYbJoI8aYqtn_grJHSdTbMA1xwo-Iy9g9JJruMOBQ/edit?usp=sharing</a:t>
            </a:r>
            <a:endParaRPr lang="en-GB" sz="1040" dirty="0">
              <a:solidFill>
                <a:srgbClr val="00275E"/>
              </a:solidFill>
            </a:endParaRPr>
          </a:p>
          <a:p>
            <a:pPr marL="527388" lvl="1" indent="-239395"/>
            <a:r>
              <a:rPr lang="en-GB" sz="1040" dirty="0">
                <a:solidFill>
                  <a:srgbClr val="0D0D0D"/>
                </a:solidFill>
              </a:rPr>
              <a:t>Football Intelligence pack (previously submitted for Football Intelligence Analyst position, focussing on Tableau): </a:t>
            </a:r>
            <a:r>
              <a:rPr lang="en-GB" sz="1040" dirty="0">
                <a:solidFill>
                  <a:srgbClr val="00275E"/>
                </a:solidFill>
                <a:hlinkClick r:id="rId9">
                  <a:extLst>
                    <a:ext uri="{A12FA001-AC4F-418D-AE19-62706E023703}">
                      <ahyp:hlinkClr xmlns:ahyp="http://schemas.microsoft.com/office/drawing/2018/hyperlinkcolor" val="tx"/>
                    </a:ext>
                  </a:extLst>
                </a:hlinkClick>
              </a:rPr>
              <a:t>https://docs.google.com/presentation/d/1uT6vT1J_FS10hW3hvWQx9ofqHUq8mT-kUbDRMrrUqH8/edit?usp=sharing</a:t>
            </a:r>
            <a:endParaRPr lang="en-GB" sz="1040" dirty="0">
              <a:solidFill>
                <a:srgbClr val="00275E"/>
              </a:solidFill>
            </a:endParaRPr>
          </a:p>
          <a:p>
            <a:pPr marL="239395" indent="-239395"/>
            <a:endParaRPr lang="en-GB" sz="1040" b="1" dirty="0">
              <a:solidFill>
                <a:srgbClr val="0D0D0D"/>
              </a:solidFill>
            </a:endParaRPr>
          </a:p>
          <a:p>
            <a:pPr marL="239395" indent="-239395"/>
            <a:r>
              <a:rPr lang="en-GB" sz="1040" b="1" dirty="0">
                <a:solidFill>
                  <a:srgbClr val="0D0D0D"/>
                </a:solidFill>
              </a:rPr>
              <a:t>Tableau Public profile: </a:t>
            </a:r>
            <a:r>
              <a:rPr lang="en-GB" sz="1040" dirty="0">
                <a:solidFill>
                  <a:srgbClr val="00275E"/>
                </a:solidFill>
                <a:hlinkClick r:id="rId10">
                  <a:extLst>
                    <a:ext uri="{A12FA001-AC4F-418D-AE19-62706E023703}">
                      <ahyp:hlinkClr xmlns:ahyp="http://schemas.microsoft.com/office/drawing/2018/hyperlinkcolor" val="tx"/>
                    </a:ext>
                  </a:extLst>
                </a:hlinkClick>
              </a:rPr>
              <a:t>public.tableau.com/profile/edd.webster</a:t>
            </a:r>
            <a:r>
              <a:rPr lang="en-GB" sz="1040" dirty="0">
                <a:solidFill>
                  <a:srgbClr val="0D0D0D"/>
                </a:solidFill>
              </a:rPr>
              <a:t>. </a:t>
            </a:r>
          </a:p>
          <a:p>
            <a:pPr marL="239395" indent="-239395"/>
            <a:endParaRPr lang="en-GB" sz="1040" dirty="0">
              <a:solidFill>
                <a:srgbClr val="0D0D0D"/>
              </a:solidFill>
            </a:endParaRPr>
          </a:p>
          <a:p>
            <a:pPr marL="239395" indent="-239395"/>
            <a:r>
              <a:rPr lang="en-GB" sz="1040" b="1" dirty="0">
                <a:solidFill>
                  <a:srgbClr val="0D0D0D"/>
                </a:solidFill>
              </a:rPr>
              <a:t>Website: </a:t>
            </a:r>
            <a:r>
              <a:rPr lang="en-GB" sz="1040" dirty="0">
                <a:solidFill>
                  <a:srgbClr val="00275E"/>
                </a:solidFill>
                <a:hlinkClick r:id="rId11">
                  <a:extLst>
                    <a:ext uri="{A12FA001-AC4F-418D-AE19-62706E023703}">
                      <ahyp:hlinkClr xmlns:ahyp="http://schemas.microsoft.com/office/drawing/2018/hyperlinkcolor" val="tx"/>
                    </a:ext>
                  </a:extLst>
                </a:hlinkClick>
              </a:rPr>
              <a:t>eddwebster.com</a:t>
            </a:r>
            <a:endParaRPr lang="en-GB" sz="1040" dirty="0">
              <a:solidFill>
                <a:srgbClr val="00275E"/>
              </a:solidFill>
            </a:endParaRPr>
          </a:p>
          <a:p>
            <a:pPr marL="239395" indent="-239395"/>
            <a:endParaRPr lang="en-GB" sz="1040" dirty="0">
              <a:solidFill>
                <a:srgbClr val="0D0D0D"/>
              </a:solidFill>
            </a:endParaRPr>
          </a:p>
          <a:p>
            <a:pPr marL="239395" indent="-239395"/>
            <a:r>
              <a:rPr lang="en-GB" sz="1040" b="1" dirty="0">
                <a:solidFill>
                  <a:srgbClr val="0D0D0D"/>
                </a:solidFill>
              </a:rPr>
              <a:t>LinkedIn: </a:t>
            </a:r>
            <a:r>
              <a:rPr lang="en-GB" sz="1040" dirty="0">
                <a:solidFill>
                  <a:srgbClr val="00275E"/>
                </a:solidFill>
                <a:hlinkClick r:id="rId12">
                  <a:extLst>
                    <a:ext uri="{A12FA001-AC4F-418D-AE19-62706E023703}">
                      <ahyp:hlinkClr xmlns:ahyp="http://schemas.microsoft.com/office/drawing/2018/hyperlinkcolor" val="tx"/>
                    </a:ext>
                  </a:extLst>
                </a:hlinkClick>
              </a:rPr>
              <a:t>linkedin.com/in/eddwebster</a:t>
            </a:r>
            <a:endParaRPr lang="en-GB" sz="1040" dirty="0">
              <a:solidFill>
                <a:srgbClr val="00275E"/>
              </a:solidFill>
            </a:endParaRPr>
          </a:p>
          <a:p>
            <a:pPr marL="239395" indent="-239395"/>
            <a:endParaRPr lang="en-GB" sz="1040" dirty="0">
              <a:solidFill>
                <a:srgbClr val="0D0D0D"/>
              </a:solidFill>
            </a:endParaRPr>
          </a:p>
          <a:p>
            <a:pPr marL="239395" indent="-239395"/>
            <a:r>
              <a:rPr lang="en-GB" sz="1040" b="1" dirty="0">
                <a:solidFill>
                  <a:srgbClr val="0D0D0D"/>
                </a:solidFill>
              </a:rPr>
              <a:t>Twitter: </a:t>
            </a:r>
            <a:r>
              <a:rPr lang="en-GB" sz="1040" dirty="0">
                <a:solidFill>
                  <a:srgbClr val="00275E"/>
                </a:solidFill>
                <a:hlinkClick r:id="rId13">
                  <a:extLst>
                    <a:ext uri="{A12FA001-AC4F-418D-AE19-62706E023703}">
                      <ahyp:hlinkClr xmlns:ahyp="http://schemas.microsoft.com/office/drawing/2018/hyperlinkcolor" val="tx"/>
                    </a:ext>
                  </a:extLst>
                </a:hlinkClick>
              </a:rPr>
              <a:t>@eddwebster</a:t>
            </a:r>
            <a:endParaRPr lang="en-GB" sz="1040" dirty="0">
              <a:solidFill>
                <a:srgbClr val="00275E"/>
              </a:solidFill>
            </a:endParaRPr>
          </a:p>
          <a:p>
            <a:pPr marL="239395" indent="-239395"/>
            <a:endParaRPr lang="en-GB" sz="1040" dirty="0">
              <a:solidFill>
                <a:srgbClr val="0D0D0D"/>
              </a:solidFill>
            </a:endParaRPr>
          </a:p>
          <a:p>
            <a:pPr marL="239395" indent="-239395"/>
            <a:r>
              <a:rPr lang="en-GB" sz="1040" b="1" dirty="0">
                <a:solidFill>
                  <a:srgbClr val="0D0D0D"/>
                </a:solidFill>
              </a:rPr>
              <a:t>Email: </a:t>
            </a:r>
            <a:r>
              <a:rPr lang="en-GB" sz="1040" dirty="0">
                <a:solidFill>
                  <a:srgbClr val="00275E"/>
                </a:solidFill>
                <a:hlinkClick r:id="rId14">
                  <a:extLst>
                    <a:ext uri="{A12FA001-AC4F-418D-AE19-62706E023703}">
                      <ahyp:hlinkClr xmlns:ahyp="http://schemas.microsoft.com/office/drawing/2018/hyperlinkcolor" val="tx"/>
                    </a:ext>
                  </a:extLst>
                </a:hlinkClick>
              </a:rPr>
              <a:t>edward.webster@cityfootball.com</a:t>
            </a:r>
            <a:r>
              <a:rPr lang="en-GB" sz="1040" dirty="0">
                <a:solidFill>
                  <a:srgbClr val="0D0D0D"/>
                </a:solidFill>
              </a:rPr>
              <a:t> and </a:t>
            </a:r>
            <a:r>
              <a:rPr lang="en-GB" sz="1040" dirty="0">
                <a:solidFill>
                  <a:srgbClr val="00275E"/>
                </a:solidFill>
                <a:hlinkClick r:id="rId15">
                  <a:extLst>
                    <a:ext uri="{A12FA001-AC4F-418D-AE19-62706E023703}">
                      <ahyp:hlinkClr xmlns:ahyp="http://schemas.microsoft.com/office/drawing/2018/hyperlinkcolor" val="tx"/>
                    </a:ext>
                  </a:extLst>
                </a:hlinkClick>
              </a:rPr>
              <a:t>edd.j.webster@gmail.com</a:t>
            </a:r>
            <a:r>
              <a:rPr lang="en-GB" sz="1040" dirty="0">
                <a:solidFill>
                  <a:srgbClr val="0D0D0D"/>
                </a:solidFill>
              </a:rPr>
              <a:t>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For More Information</a:t>
            </a:r>
            <a:endParaRPr lang="en-GB" dirty="0">
              <a:solidFill>
                <a:srgbClr val="28A0D3"/>
              </a:solidFill>
            </a:endParaRPr>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3075" y="1243653"/>
            <a:ext cx="2620689" cy="263369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pic>
        <p:nvPicPr>
          <p:cNvPr id="10" name="Picture 9">
            <a:extLst>
              <a:ext uri="{FF2B5EF4-FFF2-40B4-BE49-F238E27FC236}">
                <a16:creationId xmlns:a16="http://schemas.microsoft.com/office/drawing/2014/main" id="{0A3AE60A-D216-354F-94AB-506B0FA0A4A4}"/>
              </a:ext>
            </a:extLst>
          </p:cNvPr>
          <p:cNvPicPr>
            <a:picLocks noChangeAspect="1"/>
          </p:cNvPicPr>
          <p:nvPr/>
        </p:nvPicPr>
        <p:blipFill rotWithShape="1">
          <a:blip r:embed="rId17">
            <a:extLst>
              <a:ext uri="{28A0092B-C50C-407E-A947-70E740481C1C}">
                <a14:useLocalDpi xmlns:a14="http://schemas.microsoft.com/office/drawing/2010/main" val="0"/>
              </a:ext>
            </a:extLst>
          </a:blip>
          <a:srcRect r="1035" b="33497"/>
          <a:stretch/>
        </p:blipFill>
        <p:spPr>
          <a:xfrm>
            <a:off x="8887921" y="4208628"/>
            <a:ext cx="3086024" cy="1536428"/>
          </a:xfrm>
          <a:prstGeom prst="rect">
            <a:avLst/>
          </a:prstGeom>
        </p:spPr>
      </p:pic>
    </p:spTree>
    <p:extLst>
      <p:ext uri="{BB962C8B-B14F-4D97-AF65-F5344CB8AC3E}">
        <p14:creationId xmlns:p14="http://schemas.microsoft.com/office/powerpoint/2010/main" val="4620376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1600714"/>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Further Work</a:t>
            </a:r>
          </a:p>
        </p:txBody>
      </p:sp>
      <p:cxnSp>
        <p:nvCxnSpPr>
          <p:cNvPr id="7" name="Straight Connector 6"/>
          <p:cNvCxnSpPr/>
          <p:nvPr/>
        </p:nvCxnSpPr>
        <p:spPr>
          <a:xfrm>
            <a:off x="3520328" y="1220930"/>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5286857"/>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0C10073A-96F2-8740-B113-7E482476505D}"/>
              </a:ext>
            </a:extLst>
          </p:cNvPr>
          <p:cNvPicPr>
            <a:picLocks noChangeAspect="1"/>
          </p:cNvPicPr>
          <p:nvPr/>
        </p:nvPicPr>
        <p:blipFill rotWithShape="1">
          <a:blip r:embed="rId3">
            <a:extLst>
              <a:ext uri="{28A0092B-C50C-407E-A947-70E740481C1C}">
                <a14:useLocalDpi xmlns:a14="http://schemas.microsoft.com/office/drawing/2010/main" val="0"/>
              </a:ext>
            </a:extLst>
          </a:blip>
          <a:srcRect r="161" b="33287"/>
          <a:stretch/>
        </p:blipFill>
        <p:spPr>
          <a:xfrm>
            <a:off x="3520328" y="2453108"/>
            <a:ext cx="5151344" cy="2503398"/>
          </a:xfrm>
          <a:prstGeom prst="rect">
            <a:avLst/>
          </a:prstGeom>
        </p:spPr>
      </p:pic>
      <p:sp>
        <p:nvSpPr>
          <p:cNvPr id="6" name="Diamond 5">
            <a:extLst>
              <a:ext uri="{FF2B5EF4-FFF2-40B4-BE49-F238E27FC236}">
                <a16:creationId xmlns:a16="http://schemas.microsoft.com/office/drawing/2014/main" id="{7CB12190-93FB-D84C-82C2-2A4A727B7878}"/>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185178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257762"/>
            <a:ext cx="4975077" cy="4862999"/>
          </a:xfrm>
        </p:spPr>
        <p:txBody>
          <a:bodyPr lIns="0" tIns="0" rIns="0" bIns="0" anchor="t">
            <a:noAutofit/>
          </a:bodyPr>
          <a:lstStyle/>
          <a:p>
            <a:pPr marL="239395" indent="-239395"/>
            <a:r>
              <a:rPr lang="en-GB" sz="1100" dirty="0">
                <a:solidFill>
                  <a:srgbClr val="0D0D0D"/>
                </a:solidFill>
              </a:rPr>
              <a:t>Dashboards available @ </a:t>
            </a:r>
            <a:r>
              <a:rPr lang="en-GB" sz="1100" dirty="0">
                <a:solidFill>
                  <a:srgbClr val="00275E"/>
                </a:solidFill>
                <a:hlinkClick r:id="rId3">
                  <a:extLst>
                    <a:ext uri="{A12FA001-AC4F-418D-AE19-62706E023703}">
                      <ahyp:hlinkClr xmlns:ahyp="http://schemas.microsoft.com/office/drawing/2018/hyperlinkcolor" val="tx"/>
                    </a:ext>
                  </a:extLst>
                </a:hlinkClick>
              </a:rPr>
              <a:t>public.tableau.com/profile/edd.webster</a:t>
            </a:r>
            <a:r>
              <a:rPr lang="en-GB" sz="1100" dirty="0">
                <a:solidFill>
                  <a:srgbClr val="0D0D0D"/>
                </a:solidFill>
              </a:rPr>
              <a:t>. </a:t>
            </a:r>
          </a:p>
          <a:p>
            <a:pPr marL="527388" lvl="1" indent="-239395"/>
            <a:r>
              <a:rPr lang="en-GB" sz="1100" dirty="0">
                <a:solidFill>
                  <a:srgbClr val="0D0D0D"/>
                </a:solidFill>
              </a:rPr>
              <a:t>WSL dashboards and analysis [</a:t>
            </a:r>
            <a:r>
              <a:rPr lang="en-GB" sz="1100" dirty="0">
                <a:solidFill>
                  <a:srgbClr val="00275E"/>
                </a:solidFill>
                <a:hlinkClick r:id="rId4">
                  <a:extLst>
                    <a:ext uri="{A12FA001-AC4F-418D-AE19-62706E023703}">
                      <ahyp:hlinkClr xmlns:ahyp="http://schemas.microsoft.com/office/drawing/2018/hyperlinkcolor" val="tx"/>
                    </a:ext>
                  </a:extLst>
                </a:hlinkClick>
              </a:rPr>
              <a:t>link</a:t>
            </a:r>
            <a:r>
              <a:rPr lang="en-GB" sz="1100" dirty="0">
                <a:solidFill>
                  <a:srgbClr val="00275E"/>
                </a:solidFill>
              </a:rPr>
              <a:t>] ;</a:t>
            </a:r>
          </a:p>
          <a:p>
            <a:pPr marL="527388" lvl="1" indent="-239395"/>
            <a:r>
              <a:rPr lang="en-GB" sz="1100" dirty="0">
                <a:solidFill>
                  <a:srgbClr val="0D0D0D"/>
                </a:solidFill>
              </a:rPr>
              <a:t>‘Big 5’ European leagues dashboards and analysis [</a:t>
            </a:r>
            <a:r>
              <a:rPr lang="en-GB" sz="1100" u="sng" dirty="0">
                <a:solidFill>
                  <a:srgbClr val="00275E"/>
                </a:solidFill>
              </a:rPr>
              <a:t>l</a:t>
            </a:r>
            <a:r>
              <a:rPr lang="en-GB" sz="1100" u="sng" dirty="0">
                <a:solidFill>
                  <a:srgbClr val="00275E"/>
                </a:solidFill>
                <a:hlinkClick r:id="rId5">
                  <a:extLst>
                    <a:ext uri="{A12FA001-AC4F-418D-AE19-62706E023703}">
                      <ahyp:hlinkClr xmlns:ahyp="http://schemas.microsoft.com/office/drawing/2018/hyperlinkcolor" val="tx"/>
                    </a:ext>
                  </a:extLst>
                </a:hlinkClick>
              </a:rPr>
              <a:t>i</a:t>
            </a:r>
            <a:r>
              <a:rPr lang="en-GB" sz="1100" dirty="0">
                <a:solidFill>
                  <a:srgbClr val="00275E"/>
                </a:solidFill>
                <a:hlinkClick r:id="rId5">
                  <a:extLst>
                    <a:ext uri="{A12FA001-AC4F-418D-AE19-62706E023703}">
                      <ahyp:hlinkClr xmlns:ahyp="http://schemas.microsoft.com/office/drawing/2018/hyperlinkcolor" val="tx"/>
                    </a:ext>
                  </a:extLst>
                </a:hlinkClick>
              </a:rPr>
              <a:t>nk</a:t>
            </a:r>
            <a:r>
              <a:rPr lang="en-GB" sz="1100" dirty="0">
                <a:solidFill>
                  <a:srgbClr val="0D0D0D"/>
                </a:solidFill>
              </a:rPr>
              <a:t>];</a:t>
            </a:r>
          </a:p>
          <a:p>
            <a:pPr marL="527388" lvl="1" indent="-239395"/>
            <a:r>
              <a:rPr lang="en-GB" sz="1100" dirty="0">
                <a:solidFill>
                  <a:srgbClr val="0D0D0D"/>
                </a:solidFill>
              </a:rPr>
              <a:t>EFL dashboards and analysis [</a:t>
            </a:r>
            <a:r>
              <a:rPr lang="en-GB" sz="1100" dirty="0">
                <a:solidFill>
                  <a:srgbClr val="00275E"/>
                </a:solidFill>
                <a:hlinkClick r:id="rId6">
                  <a:extLst>
                    <a:ext uri="{A12FA001-AC4F-418D-AE19-62706E023703}">
                      <ahyp:hlinkClr xmlns:ahyp="http://schemas.microsoft.com/office/drawing/2018/hyperlinkcolor" val="tx"/>
                    </a:ext>
                  </a:extLst>
                </a:hlinkClick>
              </a:rPr>
              <a:t>link</a:t>
            </a:r>
            <a:r>
              <a:rPr lang="en-GB" sz="1100" dirty="0">
                <a:solidFill>
                  <a:srgbClr val="0D0D0D"/>
                </a:solidFill>
              </a:rPr>
              <a:t>];</a:t>
            </a:r>
          </a:p>
          <a:p>
            <a:pPr marL="527388" lvl="1" indent="-239395"/>
            <a:r>
              <a:rPr lang="en-GB" sz="1100" dirty="0">
                <a:solidFill>
                  <a:srgbClr val="0D0D0D"/>
                </a:solidFill>
              </a:rPr>
              <a:t>StrataBet European Leagues Chance analysis [</a:t>
            </a:r>
            <a:r>
              <a:rPr lang="en-GB" sz="1100" dirty="0">
                <a:solidFill>
                  <a:srgbClr val="00275E"/>
                </a:solidFill>
                <a:hlinkClick r:id="rId7">
                  <a:extLst>
                    <a:ext uri="{A12FA001-AC4F-418D-AE19-62706E023703}">
                      <ahyp:hlinkClr xmlns:ahyp="http://schemas.microsoft.com/office/drawing/2018/hyperlinkcolor" val="tx"/>
                    </a:ext>
                  </a:extLst>
                </a:hlinkClick>
              </a:rPr>
              <a:t>link</a:t>
            </a:r>
            <a:r>
              <a:rPr lang="en-GB" sz="1100" dirty="0">
                <a:solidFill>
                  <a:srgbClr val="0D0D0D"/>
                </a:solidFill>
              </a:rPr>
              <a:t>]; and</a:t>
            </a:r>
          </a:p>
          <a:p>
            <a:pPr marL="527388" lvl="1" indent="-239395"/>
            <a:r>
              <a:rPr lang="en-GB" sz="1100" dirty="0" err="1">
                <a:solidFill>
                  <a:srgbClr val="0D0D0D"/>
                </a:solidFill>
              </a:rPr>
              <a:t>Opta</a:t>
            </a:r>
            <a:r>
              <a:rPr lang="en-GB" sz="1100" dirty="0">
                <a:solidFill>
                  <a:srgbClr val="0D0D0D"/>
                </a:solidFill>
              </a:rPr>
              <a:t> #</a:t>
            </a:r>
            <a:r>
              <a:rPr lang="en-GB" sz="1100" dirty="0" err="1">
                <a:solidFill>
                  <a:srgbClr val="0D0D0D"/>
                </a:solidFill>
              </a:rPr>
              <a:t>mcfcanalytics</a:t>
            </a:r>
            <a:r>
              <a:rPr lang="en-GB" sz="1100" dirty="0">
                <a:solidFill>
                  <a:srgbClr val="0D0D0D"/>
                </a:solidFill>
              </a:rPr>
              <a:t> dashboards and analysis [</a:t>
            </a:r>
            <a:r>
              <a:rPr lang="en-GB" sz="1100" dirty="0">
                <a:solidFill>
                  <a:srgbClr val="00275E"/>
                </a:solidFill>
                <a:hlinkClick r:id="rId6">
                  <a:extLst>
                    <a:ext uri="{A12FA001-AC4F-418D-AE19-62706E023703}">
                      <ahyp:hlinkClr xmlns:ahyp="http://schemas.microsoft.com/office/drawing/2018/hyperlinkcolor" val="tx"/>
                    </a:ext>
                  </a:extLst>
                </a:hlinkClick>
              </a:rPr>
              <a:t>link</a:t>
            </a:r>
            <a:r>
              <a:rPr lang="en-GB" sz="1100" dirty="0">
                <a:solidFill>
                  <a:srgbClr val="0D0D0D"/>
                </a:solidFill>
              </a:rPr>
              <a:t>].</a:t>
            </a:r>
          </a:p>
          <a:p>
            <a:pPr marL="527388" lvl="1" indent="-239395"/>
            <a:endParaRPr lang="en-GB" sz="1100" dirty="0">
              <a:solidFill>
                <a:srgbClr val="0D0D0D"/>
              </a:solidFill>
            </a:endParaRPr>
          </a:p>
          <a:p>
            <a:pPr marL="239395" indent="-239395"/>
            <a:r>
              <a:rPr lang="en-GB" sz="1100" dirty="0">
                <a:solidFill>
                  <a:srgbClr val="0D0D0D"/>
                </a:solidFill>
              </a:rPr>
              <a:t>Notable examples of reporting tools include:</a:t>
            </a:r>
          </a:p>
          <a:p>
            <a:pPr marL="527388" lvl="1" indent="-239395"/>
            <a:r>
              <a:rPr lang="en-GB" sz="1100" dirty="0">
                <a:solidFill>
                  <a:srgbClr val="0D0D0D"/>
                </a:solidFill>
              </a:rPr>
              <a:t>Position-specific Radar dashboards to visualise a large number of player statistics at one time (Fig. A);</a:t>
            </a:r>
          </a:p>
          <a:p>
            <a:pPr marL="527388" lvl="1" indent="-239395"/>
            <a:r>
              <a:rPr lang="en-GB" sz="1100" dirty="0">
                <a:solidFill>
                  <a:srgbClr val="0D0D0D"/>
                </a:solidFill>
              </a:rPr>
              <a:t>Passing Network analysis to observe the ball exchange between players (Fig. B);</a:t>
            </a:r>
          </a:p>
          <a:p>
            <a:pPr marL="527388" lvl="1" indent="-239395"/>
            <a:r>
              <a:rPr lang="en-GB" sz="1100" dirty="0">
                <a:solidFill>
                  <a:srgbClr val="0D0D0D"/>
                </a:solidFill>
              </a:rPr>
              <a:t>Formation analysis based on most historically used formations and average position of players (Fig. C); and</a:t>
            </a:r>
          </a:p>
          <a:p>
            <a:pPr marL="527388" lvl="1" indent="-239395"/>
            <a:r>
              <a:rPr lang="en-GB" sz="1100" dirty="0">
                <a:solidFill>
                  <a:srgbClr val="0D0D0D"/>
                </a:solidFill>
              </a:rPr>
              <a:t>Individual match </a:t>
            </a:r>
            <a:r>
              <a:rPr lang="en-GB" sz="1100" dirty="0" err="1">
                <a:solidFill>
                  <a:srgbClr val="0D0D0D"/>
                </a:solidFill>
              </a:rPr>
              <a:t>xG</a:t>
            </a:r>
            <a:r>
              <a:rPr lang="en-GB" sz="1100" dirty="0">
                <a:solidFill>
                  <a:srgbClr val="0D0D0D"/>
                </a:solidFill>
              </a:rPr>
              <a:t> visualisations to see the chances created and most impactful players through an </a:t>
            </a:r>
            <a:r>
              <a:rPr lang="en-GB" sz="1100" dirty="0" err="1">
                <a:solidFill>
                  <a:srgbClr val="0D0D0D"/>
                </a:solidFill>
              </a:rPr>
              <a:t>xG</a:t>
            </a:r>
            <a:r>
              <a:rPr lang="en-GB" sz="1100" dirty="0">
                <a:solidFill>
                  <a:srgbClr val="0D0D0D"/>
                </a:solidFill>
              </a:rPr>
              <a:t> race chart and on-pitch shooting positions (Fig. D).</a:t>
            </a:r>
          </a:p>
          <a:p>
            <a:pPr marL="239395" indent="-239395"/>
            <a:endParaRPr lang="en-GB" sz="1100" dirty="0">
              <a:solidFill>
                <a:srgbClr val="0D0D0D"/>
              </a:solidFill>
            </a:endParaRPr>
          </a:p>
          <a:p>
            <a:pPr marL="239395" indent="-239395"/>
            <a:r>
              <a:rPr lang="en-GB" sz="1100" dirty="0">
                <a:solidFill>
                  <a:srgbClr val="0D0D0D"/>
                </a:solidFill>
              </a:rPr>
              <a:t>To see the full portfolio of data reporting tools, please see the following link for a full PowerPoint presentation in which each tool and the build process is explained in detail: </a:t>
            </a:r>
            <a:r>
              <a:rPr lang="en-GB" sz="1100" dirty="0">
                <a:solidFill>
                  <a:srgbClr val="00275E"/>
                </a:solidFill>
                <a:hlinkClick r:id="rId8">
                  <a:extLst>
                    <a:ext uri="{A12FA001-AC4F-418D-AE19-62706E023703}">
                      <ahyp:hlinkClr xmlns:ahyp="http://schemas.microsoft.com/office/drawing/2018/hyperlinkcolor" val="tx"/>
                    </a:ext>
                  </a:extLst>
                </a:hlinkClick>
              </a:rPr>
              <a:t>https://docs.google.com/presentation/d/1uT6vT1J_FS10hW3hvWQx9ofqHUq8mT-kUbDRMrrUqH8/edit?usp=sharin</a:t>
            </a:r>
            <a:r>
              <a:rPr lang="en-GB" sz="1100" dirty="0">
                <a:solidFill>
                  <a:srgbClr val="00275E"/>
                </a:solidFill>
                <a:hlinkClick r:id="rId9">
                  <a:extLst>
                    <a:ext uri="{A12FA001-AC4F-418D-AE19-62706E023703}">
                      <ahyp:hlinkClr xmlns:ahyp="http://schemas.microsoft.com/office/drawing/2018/hyperlinkcolor" val="tx"/>
                    </a:ext>
                  </a:extLst>
                </a:hlinkClick>
              </a:rPr>
              <a:t>g</a:t>
            </a:r>
            <a:r>
              <a:rPr lang="en-GB" sz="1100" dirty="0">
                <a:solidFill>
                  <a:srgbClr val="0D0D0D"/>
                </a:solidFill>
              </a:rPr>
              <a:t>.</a:t>
            </a:r>
            <a:endParaRPr lang="en-GB" sz="1100" dirty="0">
              <a:solidFill>
                <a:srgbClr val="00275E"/>
              </a:solidFill>
            </a:endParaRPr>
          </a:p>
          <a:p>
            <a:pPr marL="239395" indent="-239395"/>
            <a:endParaRPr lang="en-GB" sz="1100" dirty="0">
              <a:solidFill>
                <a:srgbClr val="0D0D0D"/>
              </a:solidFill>
            </a:endParaRPr>
          </a:p>
          <a:p>
            <a:pPr marL="239395" indent="-239395"/>
            <a:r>
              <a:rPr lang="en-GB" sz="1100" dirty="0">
                <a:solidFill>
                  <a:srgbClr val="0D0D0D"/>
                </a:solidFill>
              </a:rPr>
              <a:t>For the notebooks that scrape, parse, engineer and unify the datasets used in these visualisations, see: </a:t>
            </a:r>
            <a:r>
              <a:rPr lang="en-GB" sz="1100" dirty="0">
                <a:solidFill>
                  <a:srgbClr val="00275E"/>
                </a:solidFill>
                <a:hlinkClick r:id="rId10">
                  <a:extLst>
                    <a:ext uri="{A12FA001-AC4F-418D-AE19-62706E023703}">
                      <ahyp:hlinkClr xmlns:ahyp="http://schemas.microsoft.com/office/drawing/2018/hyperlinkcolor" val="tx"/>
                    </a:ext>
                  </a:extLst>
                </a:hlinkClick>
              </a:rPr>
              <a:t>github.com/</a:t>
            </a:r>
            <a:r>
              <a:rPr lang="en-GB" sz="1100" dirty="0" err="1">
                <a:solidFill>
                  <a:srgbClr val="00275E"/>
                </a:solidFill>
                <a:hlinkClick r:id="rId10">
                  <a:extLst>
                    <a:ext uri="{A12FA001-AC4F-418D-AE19-62706E023703}">
                      <ahyp:hlinkClr xmlns:ahyp="http://schemas.microsoft.com/office/drawing/2018/hyperlinkcolor" val="tx"/>
                    </a:ext>
                  </a:extLst>
                </a:hlinkClick>
              </a:rPr>
              <a:t>eddwebster</a:t>
            </a:r>
            <a:r>
              <a:rPr lang="en-GB" sz="1100" dirty="0">
                <a:solidFill>
                  <a:srgbClr val="00275E"/>
                </a:solidFill>
                <a:hlinkClick r:id="rId10">
                  <a:extLst>
                    <a:ext uri="{A12FA001-AC4F-418D-AE19-62706E023703}">
                      <ahyp:hlinkClr xmlns:ahyp="http://schemas.microsoft.com/office/drawing/2018/hyperlinkcolor" val="tx"/>
                    </a:ext>
                  </a:extLst>
                </a:hlinkClick>
              </a:rPr>
              <a:t>/</a:t>
            </a:r>
            <a:r>
              <a:rPr lang="en-GB" sz="1100" dirty="0" err="1">
                <a:solidFill>
                  <a:srgbClr val="00275E"/>
                </a:solidFill>
                <a:hlinkClick r:id="rId10">
                  <a:extLst>
                    <a:ext uri="{A12FA001-AC4F-418D-AE19-62706E023703}">
                      <ahyp:hlinkClr xmlns:ahyp="http://schemas.microsoft.com/office/drawing/2018/hyperlinkcolor" val="tx"/>
                    </a:ext>
                  </a:extLst>
                </a:hlinkClick>
              </a:rPr>
              <a:t>football_analytics</a:t>
            </a:r>
            <a:r>
              <a:rPr lang="en-GB" sz="1100" dirty="0">
                <a:solidFill>
                  <a:srgbClr val="00275E"/>
                </a:solidFill>
                <a:hlinkClick r:id="rId10">
                  <a:extLst>
                    <a:ext uri="{A12FA001-AC4F-418D-AE19-62706E023703}">
                      <ahyp:hlinkClr xmlns:ahyp="http://schemas.microsoft.com/office/drawing/2018/hyperlinkcolor" val="tx"/>
                    </a:ext>
                  </a:extLst>
                </a:hlinkClick>
              </a:rPr>
              <a:t>/tree/master/notebooks</a:t>
            </a:r>
            <a:r>
              <a:rPr lang="en-GB" sz="11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Democratisation of data using Tableau to build tools for football practitioners at all levels of the club</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1/3</a:t>
            </a:r>
          </a:p>
        </p:txBody>
      </p:sp>
      <p:pic>
        <p:nvPicPr>
          <p:cNvPr id="8" name="Picture 7">
            <a:extLst>
              <a:ext uri="{FF2B5EF4-FFF2-40B4-BE49-F238E27FC236}">
                <a16:creationId xmlns:a16="http://schemas.microsoft.com/office/drawing/2014/main" id="{8BC7DED0-F324-CF4E-BB95-29BE502C94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8066" y="1204948"/>
            <a:ext cx="2866059" cy="2398979"/>
          </a:xfrm>
          <a:prstGeom prst="rect">
            <a:avLst/>
          </a:prstGeom>
        </p:spPr>
      </p:pic>
      <p:pic>
        <p:nvPicPr>
          <p:cNvPr id="9" name="Picture 8">
            <a:extLst>
              <a:ext uri="{FF2B5EF4-FFF2-40B4-BE49-F238E27FC236}">
                <a16:creationId xmlns:a16="http://schemas.microsoft.com/office/drawing/2014/main" id="{89EE2F03-9813-6B4D-901E-490626BE87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4510" y="1204948"/>
            <a:ext cx="2893536" cy="2398978"/>
          </a:xfrm>
          <a:prstGeom prst="rect">
            <a:avLst/>
          </a:prstGeom>
        </p:spPr>
      </p:pic>
      <p:pic>
        <p:nvPicPr>
          <p:cNvPr id="11" name="Picture 10">
            <a:extLst>
              <a:ext uri="{FF2B5EF4-FFF2-40B4-BE49-F238E27FC236}">
                <a16:creationId xmlns:a16="http://schemas.microsoft.com/office/drawing/2014/main" id="{AEE9B8F1-A658-9D4A-8CB6-ADB3FE64AC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4510" y="3702063"/>
            <a:ext cx="2893536" cy="2418699"/>
          </a:xfrm>
          <a:prstGeom prst="rect">
            <a:avLst/>
          </a:prstGeom>
        </p:spPr>
      </p:pic>
      <p:sp>
        <p:nvSpPr>
          <p:cNvPr id="14" name="TextBox 13">
            <a:extLst>
              <a:ext uri="{FF2B5EF4-FFF2-40B4-BE49-F238E27FC236}">
                <a16:creationId xmlns:a16="http://schemas.microsoft.com/office/drawing/2014/main" id="{1B05E3DC-16B1-A246-B004-71773785F4D0}"/>
              </a:ext>
            </a:extLst>
          </p:cNvPr>
          <p:cNvSpPr txBox="1"/>
          <p:nvPr/>
        </p:nvSpPr>
        <p:spPr>
          <a:xfrm>
            <a:off x="5359549" y="3702326"/>
            <a:ext cx="450385" cy="369332"/>
          </a:xfrm>
          <a:prstGeom prst="rect">
            <a:avLst/>
          </a:prstGeom>
          <a:noFill/>
        </p:spPr>
        <p:txBody>
          <a:bodyPr wrap="square" rtlCol="0">
            <a:spAutoFit/>
          </a:bodyPr>
          <a:lstStyle/>
          <a:p>
            <a:pPr algn="ctr"/>
            <a:r>
              <a:rPr lang="en-US" b="1" dirty="0">
                <a:solidFill>
                  <a:srgbClr val="00275E"/>
                </a:solidFill>
              </a:rPr>
              <a:t>C</a:t>
            </a:r>
          </a:p>
        </p:txBody>
      </p:sp>
      <p:sp>
        <p:nvSpPr>
          <p:cNvPr id="15" name="TextBox 14">
            <a:extLst>
              <a:ext uri="{FF2B5EF4-FFF2-40B4-BE49-F238E27FC236}">
                <a16:creationId xmlns:a16="http://schemas.microsoft.com/office/drawing/2014/main" id="{B77066FF-8181-5C4A-8265-3C065D9EDBCB}"/>
              </a:ext>
            </a:extLst>
          </p:cNvPr>
          <p:cNvSpPr txBox="1"/>
          <p:nvPr/>
        </p:nvSpPr>
        <p:spPr>
          <a:xfrm>
            <a:off x="5359549" y="1204948"/>
            <a:ext cx="450385"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785BD397-3F24-4140-B45E-B765AA721EB2}"/>
              </a:ext>
            </a:extLst>
          </p:cNvPr>
          <p:cNvSpPr txBox="1"/>
          <p:nvPr/>
        </p:nvSpPr>
        <p:spPr>
          <a:xfrm>
            <a:off x="8614125" y="1204948"/>
            <a:ext cx="450385"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61F9FBB8-0FD1-5242-9AFF-B1CCD0992864}"/>
              </a:ext>
            </a:extLst>
          </p:cNvPr>
          <p:cNvSpPr txBox="1"/>
          <p:nvPr/>
        </p:nvSpPr>
        <p:spPr>
          <a:xfrm>
            <a:off x="8614125" y="3702326"/>
            <a:ext cx="450385" cy="369332"/>
          </a:xfrm>
          <a:prstGeom prst="rect">
            <a:avLst/>
          </a:prstGeom>
          <a:noFill/>
        </p:spPr>
        <p:txBody>
          <a:bodyPr wrap="square" rtlCol="0">
            <a:spAutoFit/>
          </a:bodyPr>
          <a:lstStyle/>
          <a:p>
            <a:pPr algn="ctr"/>
            <a:r>
              <a:rPr lang="en-US" b="1" dirty="0">
                <a:solidFill>
                  <a:srgbClr val="00275E"/>
                </a:solidFill>
              </a:rPr>
              <a:t>D</a:t>
            </a:r>
          </a:p>
        </p:txBody>
      </p:sp>
      <p:pic>
        <p:nvPicPr>
          <p:cNvPr id="18" name="Picture 17">
            <a:extLst>
              <a:ext uri="{FF2B5EF4-FFF2-40B4-BE49-F238E27FC236}">
                <a16:creationId xmlns:a16="http://schemas.microsoft.com/office/drawing/2014/main" id="{C711ADED-0ACA-D045-8B9C-427D5A225E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8067" y="3705466"/>
            <a:ext cx="2866058" cy="2381653"/>
          </a:xfrm>
          <a:prstGeom prst="rect">
            <a:avLst/>
          </a:prstGeom>
        </p:spPr>
      </p:pic>
      <p:sp>
        <p:nvSpPr>
          <p:cNvPr id="19" name="Diamond 18">
            <a:extLst>
              <a:ext uri="{FF2B5EF4-FFF2-40B4-BE49-F238E27FC236}">
                <a16:creationId xmlns:a16="http://schemas.microsoft.com/office/drawing/2014/main" id="{5E93029B-A7FA-1F49-828F-131EFC8400D2}"/>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752327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07401" cy="270933"/>
          </a:xfrm>
        </p:spPr>
        <p:txBody>
          <a:bodyPr/>
          <a:lstStyle/>
          <a:p>
            <a:r>
              <a:rPr lang="en-GB" sz="1800" dirty="0">
                <a:solidFill>
                  <a:srgbClr val="00275E"/>
                </a:solidFill>
              </a:rPr>
              <a:t>More Tableau reporting tools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2/3</a:t>
            </a:r>
          </a:p>
        </p:txBody>
      </p:sp>
      <p:pic>
        <p:nvPicPr>
          <p:cNvPr id="24" name="Picture 23">
            <a:extLst>
              <a:ext uri="{FF2B5EF4-FFF2-40B4-BE49-F238E27FC236}">
                <a16:creationId xmlns:a16="http://schemas.microsoft.com/office/drawing/2014/main" id="{879BFC81-7C31-514C-9457-24628CC4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445" y="1173613"/>
            <a:ext cx="2736000" cy="2278252"/>
          </a:xfrm>
          <a:prstGeom prst="rect">
            <a:avLst/>
          </a:prstGeom>
        </p:spPr>
      </p:pic>
      <p:pic>
        <p:nvPicPr>
          <p:cNvPr id="26" name="Picture 25">
            <a:extLst>
              <a:ext uri="{FF2B5EF4-FFF2-40B4-BE49-F238E27FC236}">
                <a16:creationId xmlns:a16="http://schemas.microsoft.com/office/drawing/2014/main" id="{5D81E95B-7744-1B43-B8B7-DB727EE5D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096" y="3728174"/>
            <a:ext cx="2736000" cy="2250844"/>
          </a:xfrm>
          <a:prstGeom prst="rect">
            <a:avLst/>
          </a:prstGeom>
        </p:spPr>
      </p:pic>
      <p:sp>
        <p:nvSpPr>
          <p:cNvPr id="28" name="Text Placeholder 7">
            <a:extLst>
              <a:ext uri="{FF2B5EF4-FFF2-40B4-BE49-F238E27FC236}">
                <a16:creationId xmlns:a16="http://schemas.microsoft.com/office/drawing/2014/main" id="{0F55E8E4-5A92-0444-B5C6-E4BB3208F14B}"/>
              </a:ext>
            </a:extLst>
          </p:cNvPr>
          <p:cNvSpPr txBox="1">
            <a:spLocks/>
          </p:cNvSpPr>
          <p:nvPr/>
        </p:nvSpPr>
        <p:spPr>
          <a:xfrm>
            <a:off x="387350" y="5857390"/>
            <a:ext cx="11417300" cy="259909"/>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900" dirty="0">
              <a:solidFill>
                <a:srgbClr val="00275E"/>
              </a:solidFill>
            </a:endParaRPr>
          </a:p>
        </p:txBody>
      </p:sp>
      <p:pic>
        <p:nvPicPr>
          <p:cNvPr id="14" name="Picture 13">
            <a:extLst>
              <a:ext uri="{FF2B5EF4-FFF2-40B4-BE49-F238E27FC236}">
                <a16:creationId xmlns:a16="http://schemas.microsoft.com/office/drawing/2014/main" id="{3E39AEC5-3744-CD40-AFD4-1CD4E708C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027" y="1205667"/>
            <a:ext cx="2677773" cy="2245763"/>
          </a:xfrm>
          <a:prstGeom prst="rect">
            <a:avLst/>
          </a:prstGeom>
        </p:spPr>
      </p:pic>
      <p:pic>
        <p:nvPicPr>
          <p:cNvPr id="15" name="Picture 14">
            <a:extLst>
              <a:ext uri="{FF2B5EF4-FFF2-40B4-BE49-F238E27FC236}">
                <a16:creationId xmlns:a16="http://schemas.microsoft.com/office/drawing/2014/main" id="{5256108F-71EC-5744-A83C-6931567AA2E3}"/>
              </a:ext>
            </a:extLst>
          </p:cNvPr>
          <p:cNvPicPr>
            <a:picLocks noChangeAspect="1"/>
          </p:cNvPicPr>
          <p:nvPr/>
        </p:nvPicPr>
        <p:blipFill rotWithShape="1">
          <a:blip r:embed="rId6">
            <a:extLst>
              <a:ext uri="{28A0092B-C50C-407E-A947-70E740481C1C}">
                <a14:useLocalDpi xmlns:a14="http://schemas.microsoft.com/office/drawing/2010/main" val="0"/>
              </a:ext>
            </a:extLst>
          </a:blip>
          <a:srcRect r="101"/>
          <a:stretch/>
        </p:blipFill>
        <p:spPr>
          <a:xfrm>
            <a:off x="9091027" y="3722030"/>
            <a:ext cx="2677773" cy="2250844"/>
          </a:xfrm>
          <a:prstGeom prst="rect">
            <a:avLst/>
          </a:prstGeom>
        </p:spPr>
      </p:pic>
      <p:sp>
        <p:nvSpPr>
          <p:cNvPr id="17" name="Diamond 16">
            <a:extLst>
              <a:ext uri="{FF2B5EF4-FFF2-40B4-BE49-F238E27FC236}">
                <a16:creationId xmlns:a16="http://schemas.microsoft.com/office/drawing/2014/main" id="{07F18D38-B7FD-A24C-B4FA-35A0DDA372D7}"/>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3" name="Picture 22">
            <a:extLst>
              <a:ext uri="{FF2B5EF4-FFF2-40B4-BE49-F238E27FC236}">
                <a16:creationId xmlns:a16="http://schemas.microsoft.com/office/drawing/2014/main" id="{C61A6A23-655E-244E-83D9-B1C8C0F490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864" y="1204948"/>
            <a:ext cx="2701013" cy="2253153"/>
          </a:xfrm>
          <a:prstGeom prst="rect">
            <a:avLst/>
          </a:prstGeom>
        </p:spPr>
      </p:pic>
      <p:pic>
        <p:nvPicPr>
          <p:cNvPr id="25" name="Picture 24">
            <a:extLst>
              <a:ext uri="{FF2B5EF4-FFF2-40B4-BE49-F238E27FC236}">
                <a16:creationId xmlns:a16="http://schemas.microsoft.com/office/drawing/2014/main" id="{64752FE9-B714-784C-B5A0-271F82034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864" y="3728175"/>
            <a:ext cx="2701013" cy="2244699"/>
          </a:xfrm>
          <a:prstGeom prst="rect">
            <a:avLst/>
          </a:prstGeom>
        </p:spPr>
      </p:pic>
      <p:pic>
        <p:nvPicPr>
          <p:cNvPr id="29" name="Picture 28">
            <a:extLst>
              <a:ext uri="{FF2B5EF4-FFF2-40B4-BE49-F238E27FC236}">
                <a16:creationId xmlns:a16="http://schemas.microsoft.com/office/drawing/2014/main" id="{D889BCE9-981F-5A4A-BCFA-01AF9F936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0957" y="3728174"/>
            <a:ext cx="2701013" cy="2250844"/>
          </a:xfrm>
          <a:prstGeom prst="rect">
            <a:avLst/>
          </a:prstGeom>
        </p:spPr>
      </p:pic>
      <p:pic>
        <p:nvPicPr>
          <p:cNvPr id="30" name="Picture 29">
            <a:extLst>
              <a:ext uri="{FF2B5EF4-FFF2-40B4-BE49-F238E27FC236}">
                <a16:creationId xmlns:a16="http://schemas.microsoft.com/office/drawing/2014/main" id="{908DD71A-9B4D-CE48-BD4F-1A4465A342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4850" y="1200329"/>
            <a:ext cx="2701013" cy="2257717"/>
          </a:xfrm>
          <a:prstGeom prst="rect">
            <a:avLst/>
          </a:prstGeom>
        </p:spPr>
      </p:pic>
    </p:spTree>
    <p:extLst>
      <p:ext uri="{BB962C8B-B14F-4D97-AF65-F5344CB8AC3E}">
        <p14:creationId xmlns:p14="http://schemas.microsoft.com/office/powerpoint/2010/main" val="3771593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257763"/>
            <a:ext cx="9136145" cy="4772647"/>
          </a:xfrm>
        </p:spPr>
        <p:txBody>
          <a:bodyPr lIns="0" tIns="0" rIns="0" bIns="0" anchor="t">
            <a:noAutofit/>
          </a:bodyPr>
          <a:lstStyle/>
          <a:p>
            <a:pPr marL="239395" indent="-239395"/>
            <a:r>
              <a:rPr lang="en-GB" sz="1000" b="1" dirty="0">
                <a:solidFill>
                  <a:srgbClr val="0D0D0D"/>
                </a:solidFill>
              </a:rPr>
              <a:t>Derby County recruitment analysis</a:t>
            </a:r>
          </a:p>
          <a:p>
            <a:pPr marL="527388" lvl="1" indent="-239395"/>
            <a:r>
              <a:rPr lang="en-GB" sz="1000" dirty="0">
                <a:solidFill>
                  <a:srgbClr val="0D0D0D"/>
                </a:solidFill>
              </a:rPr>
              <a:t>This project uses a data-driven approach to provide a number of specified recommendations for replacements of Derby County’s right-back Jayden Bogle and right-winger Tom Lawrence. This project uses aggregated player performance data provided by 21</a:t>
            </a:r>
            <a:r>
              <a:rPr lang="en-GB" sz="1000" baseline="30000" dirty="0">
                <a:solidFill>
                  <a:srgbClr val="0D0D0D"/>
                </a:solidFill>
              </a:rPr>
              <a:t>st</a:t>
            </a:r>
            <a:r>
              <a:rPr lang="en-GB" sz="1000" dirty="0">
                <a:solidFill>
                  <a:srgbClr val="0D0D0D"/>
                </a:solidFill>
              </a:rPr>
              <a:t> Club matched against estimated player valuation data scraped from TransferMarkt</a:t>
            </a:r>
          </a:p>
          <a:p>
            <a:pPr marL="527388" lvl="1" indent="-239395"/>
            <a:r>
              <a:rPr lang="en-GB" sz="1000" dirty="0">
                <a:solidFill>
                  <a:srgbClr val="0D0D0D"/>
                </a:solidFill>
              </a:rPr>
              <a:t>Slides: </a:t>
            </a:r>
            <a:r>
              <a:rPr lang="en-GB" sz="1000" dirty="0">
                <a:solidFill>
                  <a:srgbClr val="00275E"/>
                </a:solidFill>
                <a:hlinkClick r:id="rId3">
                  <a:extLst>
                    <a:ext uri="{A12FA001-AC4F-418D-AE19-62706E023703}">
                      <ahyp:hlinkClr xmlns:ahyp="http://schemas.microsoft.com/office/drawing/2018/hyperlinkcolor" val="tx"/>
                    </a:ext>
                  </a:extLst>
                </a:hlinkClick>
              </a:rPr>
              <a:t>https://docs.google.com/presentation/d/1qLdXpcO7tYPIojHmDXny3hFAPw1h7q2-FbNCZuq46ls/edit?usp=sharing</a:t>
            </a:r>
            <a:endParaRPr lang="en-GB" sz="1000" dirty="0">
              <a:solidFill>
                <a:srgbClr val="00275E"/>
              </a:solidFill>
            </a:endParaRPr>
          </a:p>
          <a:p>
            <a:pPr marL="527388" lvl="1" indent="-239395"/>
            <a:r>
              <a:rPr lang="en-GB" sz="1000" dirty="0">
                <a:solidFill>
                  <a:srgbClr val="0D0D0D"/>
                </a:solidFill>
              </a:rPr>
              <a:t>Tableau: </a:t>
            </a:r>
            <a:r>
              <a:rPr lang="en-GB" sz="1000" dirty="0">
                <a:solidFill>
                  <a:srgbClr val="00275E"/>
                </a:solidFill>
                <a:hlinkClick r:id="rId4">
                  <a:extLst>
                    <a:ext uri="{A12FA001-AC4F-418D-AE19-62706E023703}">
                      <ahyp:hlinkClr xmlns:ahyp="http://schemas.microsoft.com/office/drawing/2018/hyperlinkcolor" val="tx"/>
                    </a:ext>
                  </a:extLst>
                </a:hlinkClick>
              </a:rPr>
              <a:t>https://public.tableau.com/views/EddWebsterDerbyCountyDataAnalysis/RBDemographicsDashboard?:language=es&amp;:display_count=y&amp;:origin=viz_share_link</a:t>
            </a:r>
            <a:r>
              <a:rPr lang="en-GB" sz="1000" dirty="0">
                <a:solidFill>
                  <a:srgbClr val="00275E"/>
                </a:solidFill>
              </a:rPr>
              <a:t> </a:t>
            </a:r>
          </a:p>
          <a:p>
            <a:pPr marL="527388" lvl="1" indent="-239395"/>
            <a:r>
              <a:rPr lang="en-GB" sz="1000" dirty="0">
                <a:solidFill>
                  <a:srgbClr val="0D0D0D"/>
                </a:solidFill>
              </a:rPr>
              <a:t>Main notebook (several can be found in the GitHub repo): </a:t>
            </a:r>
            <a:r>
              <a:rPr lang="en-GB" sz="1000" dirty="0">
                <a:solidFill>
                  <a:srgbClr val="00275E"/>
                </a:solidFill>
                <a:hlinkClick r:id="rId5">
                  <a:extLst>
                    <a:ext uri="{A12FA001-AC4F-418D-AE19-62706E023703}">
                      <ahyp:hlinkClr xmlns:ahyp="http://schemas.microsoft.com/office/drawing/2018/hyperlinkcolor" val="tx"/>
                    </a:ext>
                  </a:extLst>
                </a:hlinkClick>
              </a:rPr>
              <a:t>https://github.com/eddwebster/derby_county_data_task/blob/master/notebooks/B)%20Data%20Engineering/Data%20Engineering%20of%2021st%20Club%20and%20TransferMarkt%20Datasets.ipynb</a:t>
            </a:r>
            <a:r>
              <a:rPr lang="en-GB" sz="1000" dirty="0">
                <a:solidFill>
                  <a:srgbClr val="00275E"/>
                </a:solidFill>
              </a:rPr>
              <a:t> </a:t>
            </a:r>
          </a:p>
          <a:p>
            <a:pPr marL="527388" lvl="1" indent="-239395"/>
            <a:r>
              <a:rPr lang="en-GB" sz="1000" dirty="0">
                <a:solidFill>
                  <a:srgbClr val="0D0D0D"/>
                </a:solidFill>
              </a:rPr>
              <a:t>GitHub: </a:t>
            </a:r>
            <a:r>
              <a:rPr lang="en-GB" sz="1000" dirty="0">
                <a:solidFill>
                  <a:srgbClr val="00275E"/>
                </a:solidFill>
                <a:hlinkClick r:id="rId6">
                  <a:extLst>
                    <a:ext uri="{A12FA001-AC4F-418D-AE19-62706E023703}">
                      <ahyp:hlinkClr xmlns:ahyp="http://schemas.microsoft.com/office/drawing/2018/hyperlinkcolor" val="tx"/>
                    </a:ext>
                  </a:extLst>
                </a:hlinkClick>
              </a:rPr>
              <a:t>https://github.com/eddwebster/derby_county_data_task/</a:t>
            </a:r>
            <a:endParaRPr lang="en-GB" sz="1000" dirty="0">
              <a:solidFill>
                <a:srgbClr val="00275E"/>
              </a:solidFill>
            </a:endParaRPr>
          </a:p>
          <a:p>
            <a:pPr marL="239395" indent="-239395"/>
            <a:endParaRPr lang="en-GB" sz="1000" dirty="0">
              <a:solidFill>
                <a:srgbClr val="0D0D0D"/>
              </a:solidFill>
            </a:endParaRPr>
          </a:p>
          <a:p>
            <a:pPr marL="239395" indent="-239395"/>
            <a:r>
              <a:rPr lang="en-GB" sz="1000" b="1" dirty="0">
                <a:solidFill>
                  <a:srgbClr val="0D0D0D"/>
                </a:solidFill>
              </a:rPr>
              <a:t>FIFA-</a:t>
            </a:r>
            <a:r>
              <a:rPr lang="en-GB" sz="1000" b="1" dirty="0" err="1">
                <a:solidFill>
                  <a:srgbClr val="0D0D0D"/>
                </a:solidFill>
              </a:rPr>
              <a:t>TransferMarkt</a:t>
            </a:r>
            <a:r>
              <a:rPr lang="en-GB" sz="1000" b="1" dirty="0">
                <a:solidFill>
                  <a:srgbClr val="0D0D0D"/>
                </a:solidFill>
              </a:rPr>
              <a:t> fantasy football league</a:t>
            </a:r>
          </a:p>
          <a:p>
            <a:pPr marL="527388" lvl="1" indent="-239395"/>
            <a:r>
              <a:rPr lang="en-GB" sz="1000" dirty="0">
                <a:solidFill>
                  <a:srgbClr val="0D0D0D"/>
                </a:solidFill>
              </a:rPr>
              <a:t>This project scrapes data for 40+ leagues on TransferMarkt using </a:t>
            </a:r>
            <a:r>
              <a:rPr lang="en-GB" sz="1000" u="sng" dirty="0" err="1">
                <a:solidFill>
                  <a:srgbClr val="00275E"/>
                </a:solidFill>
              </a:rPr>
              <a:t>Beautifulsoup</a:t>
            </a:r>
            <a:r>
              <a:rPr lang="en-GB" sz="1000" dirty="0">
                <a:solidFill>
                  <a:srgbClr val="0D0D0D"/>
                </a:solidFill>
              </a:rPr>
              <a:t> and matches it to the 18,000 players in the FIFA 20 database, using the </a:t>
            </a:r>
            <a:r>
              <a:rPr lang="en-GB" sz="1000" u="sng" dirty="0">
                <a:solidFill>
                  <a:srgbClr val="00275E"/>
                </a:solidFill>
              </a:rPr>
              <a:t>record linkage</a:t>
            </a:r>
            <a:r>
              <a:rPr lang="en-GB" sz="1000" dirty="0">
                <a:solidFill>
                  <a:srgbClr val="0D0D0D"/>
                </a:solidFill>
              </a:rPr>
              <a:t> library, as part of a data-driven approach of £/attribute metrics for a hypothetical recruitment scenario. This data is then exported to Excel as part of a playable fantasy football league.</a:t>
            </a:r>
          </a:p>
          <a:p>
            <a:pPr marL="527388" lvl="1" indent="-239395"/>
            <a:r>
              <a:rPr lang="en-GB" sz="1000" dirty="0">
                <a:solidFill>
                  <a:srgbClr val="0D0D0D"/>
                </a:solidFill>
              </a:rPr>
              <a:t>Notebook: </a:t>
            </a:r>
            <a:r>
              <a:rPr lang="en-GB" sz="1000" dirty="0">
                <a:solidFill>
                  <a:srgbClr val="00275E"/>
                </a:solidFill>
                <a:hlinkClick r:id="rId7">
                  <a:extLst>
                    <a:ext uri="{A12FA001-AC4F-418D-AE19-62706E023703}">
                      <ahyp:hlinkClr xmlns:ahyp="http://schemas.microsoft.com/office/drawing/2018/hyperlinkcolor" val="tx"/>
                    </a:ext>
                  </a:extLst>
                </a:hlinkClick>
              </a:rPr>
              <a:t>https://nbviewer.jupyter.org/github/eddwebster/fifa-league/blob/master/FIFA%2020%20Fantasy%20Football%20League%20using%20TransferMarkt%20Player%20Valuations.ipynb</a:t>
            </a:r>
            <a:endParaRPr lang="en-GB" sz="1000" dirty="0">
              <a:solidFill>
                <a:srgbClr val="00275E"/>
              </a:solidFill>
            </a:endParaRPr>
          </a:p>
          <a:p>
            <a:pPr marL="527388" lvl="1" indent="-239395"/>
            <a:r>
              <a:rPr lang="en-GB" sz="1000" dirty="0">
                <a:solidFill>
                  <a:srgbClr val="0D0D0D"/>
                </a:solidFill>
              </a:rPr>
              <a:t>Functioning Microsoft Excel league spreadsheet for player draft and match result data entry: </a:t>
            </a:r>
            <a:r>
              <a:rPr lang="en-GB" sz="1000" dirty="0">
                <a:solidFill>
                  <a:srgbClr val="00275E"/>
                </a:solidFill>
                <a:hlinkClick r:id="rId8">
                  <a:extLst>
                    <a:ext uri="{A12FA001-AC4F-418D-AE19-62706E023703}">
                      <ahyp:hlinkClr xmlns:ahyp="http://schemas.microsoft.com/office/drawing/2018/hyperlinkcolor" val="tx"/>
                    </a:ext>
                  </a:extLst>
                </a:hlinkClick>
              </a:rPr>
              <a:t>https://github.com/eddwebster/fifa-league/blob/master/excel/fifa_20_fantasy_football_league.xlsm</a:t>
            </a:r>
            <a:r>
              <a:rPr lang="en-GB" sz="1000" dirty="0">
                <a:solidFill>
                  <a:srgbClr val="00275E"/>
                </a:solidFill>
              </a:rPr>
              <a:t> </a:t>
            </a:r>
          </a:p>
          <a:p>
            <a:pPr marL="527388" lvl="1" indent="-239395"/>
            <a:r>
              <a:rPr lang="en-GB" sz="1000" dirty="0">
                <a:solidFill>
                  <a:srgbClr val="0D0D0D"/>
                </a:solidFill>
              </a:rPr>
              <a:t>GitHub: </a:t>
            </a:r>
            <a:r>
              <a:rPr lang="en-GB" sz="1000" dirty="0">
                <a:solidFill>
                  <a:srgbClr val="00275E"/>
                </a:solidFill>
                <a:hlinkClick r:id="rId9">
                  <a:extLst>
                    <a:ext uri="{A12FA001-AC4F-418D-AE19-62706E023703}">
                      <ahyp:hlinkClr xmlns:ahyp="http://schemas.microsoft.com/office/drawing/2018/hyperlinkcolor" val="tx"/>
                    </a:ext>
                  </a:extLst>
                </a:hlinkClick>
              </a:rPr>
              <a:t>https://github.com/eddwebster/fifa-league</a:t>
            </a:r>
            <a:endParaRPr lang="en-GB" sz="1000" dirty="0">
              <a:solidFill>
                <a:srgbClr val="00275E"/>
              </a:solidFill>
            </a:endParaRPr>
          </a:p>
          <a:p>
            <a:pPr marL="527388" lvl="1" indent="-239395"/>
            <a:endParaRPr lang="en-GB" sz="1000" dirty="0">
              <a:solidFill>
                <a:srgbClr val="0D0D0D"/>
              </a:solidFill>
            </a:endParaRPr>
          </a:p>
          <a:p>
            <a:pPr marL="239395" indent="-239395"/>
            <a:r>
              <a:rPr lang="en-GB" sz="1000" b="1" dirty="0">
                <a:solidFill>
                  <a:srgbClr val="0D0D0D"/>
                </a:solidFill>
              </a:rPr>
              <a:t>Granada 19/20 </a:t>
            </a:r>
            <a:r>
              <a:rPr lang="en-GB" sz="1000" b="1" dirty="0" err="1">
                <a:solidFill>
                  <a:srgbClr val="0D0D0D"/>
                </a:solidFill>
              </a:rPr>
              <a:t>xG</a:t>
            </a:r>
            <a:r>
              <a:rPr lang="en-GB" sz="1000" b="1" dirty="0">
                <a:solidFill>
                  <a:srgbClr val="0D0D0D"/>
                </a:solidFill>
              </a:rPr>
              <a:t> analysis</a:t>
            </a:r>
          </a:p>
          <a:p>
            <a:pPr marL="527388" lvl="1" indent="-239395"/>
            <a:r>
              <a:rPr lang="en-GB" sz="1000" dirty="0">
                <a:solidFill>
                  <a:srgbClr val="0D0D0D"/>
                </a:solidFill>
              </a:rPr>
              <a:t>Exploratory Data Analysis (EDA) of scraped </a:t>
            </a:r>
            <a:r>
              <a:rPr lang="en-GB" sz="1000" dirty="0" err="1">
                <a:solidFill>
                  <a:srgbClr val="0D0D0D"/>
                </a:solidFill>
              </a:rPr>
              <a:t>xG</a:t>
            </a:r>
            <a:r>
              <a:rPr lang="en-GB" sz="1000" dirty="0">
                <a:solidFill>
                  <a:srgbClr val="0D0D0D"/>
                </a:solidFill>
              </a:rPr>
              <a:t> data from the first ten games of the 19/20 season of La Liga, analysing Granada’s overachieving performance after promotion to Spain’s top flight.</a:t>
            </a:r>
          </a:p>
          <a:p>
            <a:pPr marL="527388" lvl="1" indent="-239395"/>
            <a:r>
              <a:rPr lang="en-GB" sz="1000" dirty="0">
                <a:solidFill>
                  <a:srgbClr val="0D0D0D"/>
                </a:solidFill>
              </a:rPr>
              <a:t>Notebook: </a:t>
            </a:r>
            <a:r>
              <a:rPr lang="en-GB" sz="1000" dirty="0">
                <a:solidFill>
                  <a:srgbClr val="00275E"/>
                </a:solidFill>
                <a:hlinkClick r:id="rId10">
                  <a:extLst>
                    <a:ext uri="{A12FA001-AC4F-418D-AE19-62706E023703}">
                      <ahyp:hlinkClr xmlns:ahyp="http://schemas.microsoft.com/office/drawing/2018/hyperlinkcolor" val="tx"/>
                    </a:ext>
                  </a:extLst>
                </a:hlinkClick>
              </a:rPr>
              <a:t>https://nbviewer.jupyter.org/github/eddwebster/granada1920/blob/master/Granada%202019-20%20Web%20Scraping%20and%20pandas%20-%2012012020.ipynb</a:t>
            </a:r>
            <a:r>
              <a:rPr lang="en-GB" sz="1000" dirty="0">
                <a:solidFill>
                  <a:srgbClr val="0D0D0D"/>
                </a:solidFill>
              </a:rPr>
              <a:t> </a:t>
            </a:r>
          </a:p>
          <a:p>
            <a:pPr marL="527388" lvl="1" indent="-239395"/>
            <a:r>
              <a:rPr lang="en-GB" sz="1000" dirty="0">
                <a:solidFill>
                  <a:srgbClr val="0D0D0D"/>
                </a:solidFill>
              </a:rPr>
              <a:t>GitHub: </a:t>
            </a:r>
            <a:r>
              <a:rPr lang="en-GB" sz="1000" dirty="0">
                <a:solidFill>
                  <a:srgbClr val="00275E"/>
                </a:solidFill>
                <a:hlinkClick r:id="rId11">
                  <a:extLst>
                    <a:ext uri="{A12FA001-AC4F-418D-AE19-62706E023703}">
                      <ahyp:hlinkClr xmlns:ahyp="http://schemas.microsoft.com/office/drawing/2018/hyperlinkcolor" val="tx"/>
                    </a:ext>
                  </a:extLst>
                </a:hlinkClick>
              </a:rPr>
              <a:t>https://github.com/eddwebster/granada1920</a:t>
            </a:r>
            <a:endParaRPr lang="en-GB" sz="1000"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09785" cy="270933"/>
          </a:xfrm>
        </p:spPr>
        <p:txBody>
          <a:bodyPr/>
          <a:lstStyle/>
          <a:p>
            <a:r>
              <a:rPr lang="en-GB" sz="1650" dirty="0">
                <a:solidFill>
                  <a:srgbClr val="00275E"/>
                </a:solidFill>
              </a:rPr>
              <a:t>Links to additional projects that demonstrate a broad range of tools, skills and analysis when working with football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3/3</a:t>
            </a:r>
            <a:endParaRPr lang="en-GB" dirty="0">
              <a:solidFill>
                <a:srgbClr val="28A0D3"/>
              </a:solidFill>
            </a:endParaRPr>
          </a:p>
        </p:txBody>
      </p:sp>
      <p:pic>
        <p:nvPicPr>
          <p:cNvPr id="11" name="Picture 10">
            <a:extLst>
              <a:ext uri="{FF2B5EF4-FFF2-40B4-BE49-F238E27FC236}">
                <a16:creationId xmlns:a16="http://schemas.microsoft.com/office/drawing/2014/main" id="{2D053369-6D00-BA43-953E-0941C5E701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7521" y="1257763"/>
            <a:ext cx="1727130" cy="1732985"/>
          </a:xfrm>
          <a:prstGeom prst="rect">
            <a:avLst/>
          </a:prstGeom>
        </p:spPr>
      </p:pic>
      <p:pic>
        <p:nvPicPr>
          <p:cNvPr id="1026" name="Picture 2" descr="title">
            <a:extLst>
              <a:ext uri="{FF2B5EF4-FFF2-40B4-BE49-F238E27FC236}">
                <a16:creationId xmlns:a16="http://schemas.microsoft.com/office/drawing/2014/main" id="{E1E362AC-82FB-4A44-818C-CE843FE0778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168" t="14008" r="12276" b="19662"/>
          <a:stretch/>
        </p:blipFill>
        <p:spPr bwMode="auto">
          <a:xfrm>
            <a:off x="10077519" y="3144725"/>
            <a:ext cx="1727131" cy="1399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177CC2-FC4F-D949-969E-08C1E951F98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61" t="9332" r="10994" b="7133"/>
          <a:stretch/>
        </p:blipFill>
        <p:spPr bwMode="auto">
          <a:xfrm>
            <a:off x="10077519" y="4698212"/>
            <a:ext cx="1727131" cy="1365545"/>
          </a:xfrm>
          <a:prstGeom prst="rect">
            <a:avLst/>
          </a:prstGeom>
          <a:noFill/>
          <a:extLst>
            <a:ext uri="{909E8E84-426E-40DD-AFC4-6F175D3DCCD1}">
              <a14:hiddenFill xmlns:a14="http://schemas.microsoft.com/office/drawing/2010/main">
                <a:solidFill>
                  <a:srgbClr val="FFFFFF"/>
                </a:solidFill>
              </a14:hiddenFill>
            </a:ext>
          </a:extLst>
        </p:spPr>
      </p:pic>
      <p:sp>
        <p:nvSpPr>
          <p:cNvPr id="9" name="Diamond 8">
            <a:extLst>
              <a:ext uri="{FF2B5EF4-FFF2-40B4-BE49-F238E27FC236}">
                <a16:creationId xmlns:a16="http://schemas.microsoft.com/office/drawing/2014/main" id="{7D4B0E5D-DD17-2E46-8A18-DA43673466EB}"/>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467152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References</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438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621060" cy="4736795"/>
          </a:xfrm>
        </p:spPr>
        <p:txBody>
          <a:bodyPr lIns="0" tIns="0" rIns="0" bIns="0" anchor="t">
            <a:noAutofit/>
          </a:bodyPr>
          <a:lstStyle/>
          <a:p>
            <a:pPr marL="0" indent="0">
              <a:buNone/>
            </a:pPr>
            <a:r>
              <a:rPr lang="en-GB" sz="1050" b="1" dirty="0">
                <a:solidFill>
                  <a:srgbClr val="0D0D0D"/>
                </a:solidFill>
              </a:rPr>
              <a:t>Data Sources:</a:t>
            </a:r>
            <a:endParaRPr lang="en-GB" sz="1050" dirty="0">
              <a:solidFill>
                <a:srgbClr val="0D0D0D"/>
              </a:solidFill>
            </a:endParaRPr>
          </a:p>
          <a:p>
            <a:pPr marL="239395" indent="-239395"/>
            <a:r>
              <a:rPr lang="en-GB" sz="1050" dirty="0">
                <a:solidFill>
                  <a:srgbClr val="0D0D0D"/>
                </a:solidFill>
              </a:rPr>
              <a:t>Metrica Sports Tracking and correspond Event data: </a:t>
            </a:r>
            <a:r>
              <a:rPr lang="en-GB" sz="1050" dirty="0">
                <a:solidFill>
                  <a:srgbClr val="00275E"/>
                </a:solidFill>
                <a:hlinkClick r:id="rId3">
                  <a:extLst>
                    <a:ext uri="{A12FA001-AC4F-418D-AE19-62706E023703}">
                      <ahyp:hlinkClr xmlns:ahyp="http://schemas.microsoft.com/office/drawing/2018/hyperlinkcolor" val="tx"/>
                    </a:ext>
                  </a:extLst>
                </a:hlinkClick>
              </a:rPr>
              <a:t>github.com/metrica-sports/sample-data</a:t>
            </a:r>
            <a:r>
              <a:rPr lang="en-GB" sz="1050" dirty="0">
                <a:solidFill>
                  <a:srgbClr val="0D0D0D"/>
                </a:solidFill>
              </a:rPr>
              <a:t> </a:t>
            </a:r>
          </a:p>
          <a:p>
            <a:pPr marL="0" indent="0">
              <a:buNone/>
            </a:pPr>
            <a:endParaRPr lang="en-GB" sz="1050" b="1" dirty="0">
              <a:solidFill>
                <a:srgbClr val="0D0D0D"/>
              </a:solidFill>
            </a:endParaRPr>
          </a:p>
          <a:p>
            <a:pPr marL="0" indent="0">
              <a:buNone/>
            </a:pPr>
            <a:r>
              <a:rPr lang="en-GB" sz="1050" b="1" dirty="0">
                <a:solidFill>
                  <a:srgbClr val="0D0D0D"/>
                </a:solidFill>
              </a:rPr>
              <a:t>Vender Documentation</a:t>
            </a:r>
            <a:endParaRPr lang="en-GB" sz="1050" dirty="0">
              <a:solidFill>
                <a:srgbClr val="0D0D0D"/>
              </a:solidFill>
            </a:endParaRPr>
          </a:p>
          <a:p>
            <a:pPr marL="239395" indent="-239395"/>
            <a:r>
              <a:rPr lang="en-GB" sz="1050" dirty="0">
                <a:solidFill>
                  <a:srgbClr val="0D0D0D"/>
                </a:solidFill>
              </a:rPr>
              <a:t>Metrica Sports documentation: </a:t>
            </a:r>
            <a:r>
              <a:rPr lang="en-GB" sz="1050" dirty="0">
                <a:solidFill>
                  <a:srgbClr val="00275E"/>
                </a:solidFill>
                <a:hlinkClick r:id="rId4">
                  <a:extLst>
                    <a:ext uri="{A12FA001-AC4F-418D-AE19-62706E023703}">
                      <ahyp:hlinkClr xmlns:ahyp="http://schemas.microsoft.com/office/drawing/2018/hyperlinkcolor" val="tx"/>
                    </a:ext>
                  </a:extLst>
                </a:hlinkClick>
              </a:rPr>
              <a:t>github.com/metrica-sports/sample-data/blob/master/documentation/events-definitions.pdf</a:t>
            </a:r>
            <a:r>
              <a:rPr lang="en-GB" sz="1050" dirty="0">
                <a:solidFill>
                  <a:srgbClr val="00275E"/>
                </a:solidFill>
              </a:rPr>
              <a:t> </a:t>
            </a:r>
          </a:p>
          <a:p>
            <a:pPr marL="0" indent="0">
              <a:buNone/>
            </a:pPr>
            <a:endParaRPr lang="en-GB" sz="1050" b="1" dirty="0">
              <a:solidFill>
                <a:srgbClr val="0D0D0D"/>
              </a:solidFill>
            </a:endParaRPr>
          </a:p>
          <a:p>
            <a:pPr marL="0" indent="0">
              <a:buNone/>
            </a:pPr>
            <a:r>
              <a:rPr lang="en-GB" sz="1050" b="1" dirty="0">
                <a:solidFill>
                  <a:srgbClr val="0D0D0D"/>
                </a:solidFill>
              </a:rPr>
              <a:t>Tutorials</a:t>
            </a:r>
          </a:p>
          <a:p>
            <a:pPr marL="239395" indent="-239395"/>
            <a:r>
              <a:rPr lang="en-GB" sz="1050" dirty="0">
                <a:solidFill>
                  <a:srgbClr val="0D0D0D"/>
                </a:solidFill>
              </a:rPr>
              <a:t>Friends of Tracking Tracking data tutorials by Laurie Shaw:</a:t>
            </a:r>
          </a:p>
          <a:p>
            <a:pPr marL="527388" lvl="1" indent="-239395"/>
            <a:r>
              <a:rPr lang="en-GB" sz="1050" dirty="0">
                <a:solidFill>
                  <a:srgbClr val="0D0D0D"/>
                </a:solidFill>
              </a:rPr>
              <a:t>Part 1 – Introduction to analysing tracking data in Python: </a:t>
            </a:r>
            <a:r>
              <a:rPr lang="en-GB" sz="1050" dirty="0">
                <a:solidFill>
                  <a:srgbClr val="00275E"/>
                </a:solidFill>
                <a:hlinkClick r:id="rId5">
                  <a:extLst>
                    <a:ext uri="{A12FA001-AC4F-418D-AE19-62706E023703}">
                      <ahyp:hlinkClr xmlns:ahyp="http://schemas.microsoft.com/office/drawing/2018/hyperlinkcolor" val="tx"/>
                    </a:ext>
                  </a:extLst>
                </a:hlinkClick>
              </a:rPr>
              <a:t>https://www.youtube.com/watch?v=8TrleFklEsE</a:t>
            </a:r>
            <a:r>
              <a:rPr lang="en-GB" sz="1050" dirty="0">
                <a:solidFill>
                  <a:srgbClr val="00275E"/>
                </a:solidFill>
              </a:rPr>
              <a:t> </a:t>
            </a:r>
          </a:p>
          <a:p>
            <a:pPr marL="527388" lvl="1" indent="-239395"/>
            <a:r>
              <a:rPr lang="en-GB" sz="1050" dirty="0">
                <a:solidFill>
                  <a:srgbClr val="0D0D0D"/>
                </a:solidFill>
              </a:rPr>
              <a:t>Part 2 - Measuring the physical performance of players: </a:t>
            </a:r>
            <a:r>
              <a:rPr lang="en-GB" sz="1050" dirty="0">
                <a:solidFill>
                  <a:srgbClr val="00275E"/>
                </a:solidFill>
                <a:hlinkClick r:id="rId6">
                  <a:extLst>
                    <a:ext uri="{A12FA001-AC4F-418D-AE19-62706E023703}">
                      <ahyp:hlinkClr xmlns:ahyp="http://schemas.microsoft.com/office/drawing/2018/hyperlinkcolor" val="tx"/>
                    </a:ext>
                  </a:extLst>
                </a:hlinkClick>
              </a:rPr>
              <a:t>https://www.youtube.com/watch?v=VX3T-4lB2o0</a:t>
            </a:r>
            <a:r>
              <a:rPr lang="en-GB" sz="1050" dirty="0">
                <a:solidFill>
                  <a:srgbClr val="00275E"/>
                </a:solidFill>
              </a:rPr>
              <a:t> </a:t>
            </a:r>
          </a:p>
          <a:p>
            <a:pPr marL="527388" lvl="1" indent="-239395"/>
            <a:r>
              <a:rPr lang="en-GB" sz="1050" dirty="0">
                <a:solidFill>
                  <a:srgbClr val="0D0D0D"/>
                </a:solidFill>
              </a:rPr>
              <a:t>Part 3 – Advanced metrics: Pitch Control: </a:t>
            </a:r>
            <a:r>
              <a:rPr lang="en-GB" sz="1050" dirty="0">
                <a:solidFill>
                  <a:srgbClr val="00275E"/>
                </a:solidFill>
                <a:hlinkClick r:id="rId7">
                  <a:extLst>
                    <a:ext uri="{A12FA001-AC4F-418D-AE19-62706E023703}">
                      <ahyp:hlinkClr xmlns:ahyp="http://schemas.microsoft.com/office/drawing/2018/hyperlinkcolor" val="tx"/>
                    </a:ext>
                  </a:extLst>
                </a:hlinkClick>
              </a:rPr>
              <a:t>https://www.youtube.com/watch?v=5X1cSehLg6s</a:t>
            </a:r>
            <a:r>
              <a:rPr lang="en-GB" sz="1050" dirty="0">
                <a:solidFill>
                  <a:srgbClr val="00275E"/>
                </a:solidFill>
              </a:rPr>
              <a:t> </a:t>
            </a:r>
          </a:p>
          <a:p>
            <a:pPr marL="527388" lvl="1" indent="-239395"/>
            <a:r>
              <a:rPr lang="en-GB" sz="1050" dirty="0">
                <a:solidFill>
                  <a:srgbClr val="0D0D0D"/>
                </a:solidFill>
              </a:rPr>
              <a:t>Part 4 – Evaluating player actions and passing options: </a:t>
            </a:r>
            <a:r>
              <a:rPr lang="en-GB" sz="1050" dirty="0">
                <a:solidFill>
                  <a:srgbClr val="00275E"/>
                </a:solidFill>
                <a:hlinkClick r:id="rId8">
                  <a:extLst>
                    <a:ext uri="{A12FA001-AC4F-418D-AE19-62706E023703}">
                      <ahyp:hlinkClr xmlns:ahyp="http://schemas.microsoft.com/office/drawing/2018/hyperlinkcolor" val="tx"/>
                    </a:ext>
                  </a:extLst>
                </a:hlinkClick>
              </a:rPr>
              <a:t>https://www.youtube.com/watch?v=KXSLKwADXKI</a:t>
            </a:r>
            <a:r>
              <a:rPr lang="en-GB" sz="1050" dirty="0">
                <a:solidFill>
                  <a:srgbClr val="00275E"/>
                </a:solidFill>
              </a:rPr>
              <a:t> </a:t>
            </a:r>
          </a:p>
          <a:p>
            <a:pPr marL="527388" lvl="1" indent="-239395"/>
            <a:endParaRPr lang="en-GB" sz="1050" b="1" dirty="0">
              <a:solidFill>
                <a:srgbClr val="0D0D0D"/>
              </a:solidFill>
            </a:endParaRPr>
          </a:p>
          <a:p>
            <a:pPr marL="0" indent="0">
              <a:buNone/>
            </a:pPr>
            <a:r>
              <a:rPr lang="en-GB" sz="1050" b="1" dirty="0">
                <a:solidFill>
                  <a:srgbClr val="0D0D0D"/>
                </a:solidFill>
              </a:rPr>
              <a:t>GitHub Repositories</a:t>
            </a:r>
            <a:endParaRPr lang="en-GB" sz="1050" dirty="0">
              <a:solidFill>
                <a:srgbClr val="0D0D0D"/>
              </a:solidFill>
            </a:endParaRPr>
          </a:p>
          <a:p>
            <a:pPr marL="239395" indent="-239395"/>
            <a:r>
              <a:rPr lang="en-GB" sz="1050" dirty="0">
                <a:solidFill>
                  <a:srgbClr val="00275E"/>
                </a:solidFill>
                <a:hlinkClick r:id="rId9">
                  <a:extLst>
                    <a:ext uri="{A12FA001-AC4F-418D-AE19-62706E023703}">
                      <ahyp:hlinkClr xmlns:ahyp="http://schemas.microsoft.com/office/drawing/2018/hyperlinkcolor" val="tx"/>
                    </a:ext>
                  </a:extLst>
                </a:hlinkClick>
              </a:rPr>
              <a:t>LaurieOnTracking</a:t>
            </a:r>
            <a:r>
              <a:rPr lang="en-GB" sz="1050" dirty="0">
                <a:solidFill>
                  <a:srgbClr val="0D0D0D"/>
                </a:solidFill>
              </a:rPr>
              <a:t>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for Tracking data implementation</a:t>
            </a:r>
          </a:p>
          <a:p>
            <a:pPr marL="239395" indent="-239395"/>
            <a:endParaRPr lang="en-GB" sz="1050" dirty="0">
              <a:solidFill>
                <a:srgbClr val="0D0D0D"/>
              </a:solidFill>
            </a:endParaRPr>
          </a:p>
          <a:p>
            <a:pPr marL="0" indent="0">
              <a:buNone/>
            </a:pPr>
            <a:r>
              <a:rPr lang="en-GB" sz="1050" b="1" dirty="0">
                <a:solidFill>
                  <a:srgbClr val="0D0D0D"/>
                </a:solidFill>
              </a:rPr>
              <a:t>Seminars and Videos</a:t>
            </a:r>
          </a:p>
          <a:p>
            <a:pPr marL="239395" indent="-239395"/>
            <a:r>
              <a:rPr lang="en-GB" sz="1050" dirty="0">
                <a:solidFill>
                  <a:srgbClr val="0D0D0D"/>
                </a:solidFill>
              </a:rPr>
              <a:t>How Tracking Data is Used in Football and What are the Future Challenges with Javier Fernández, Sudarshan 'Suds' </a:t>
            </a:r>
            <a:r>
              <a:rPr lang="en-GB" sz="1050" dirty="0" err="1">
                <a:solidFill>
                  <a:srgbClr val="0D0D0D"/>
                </a:solidFill>
              </a:rPr>
              <a:t>Gopaladesikan</a:t>
            </a:r>
            <a:r>
              <a:rPr lang="en-GB" sz="1050" dirty="0">
                <a:solidFill>
                  <a:srgbClr val="0D0D0D"/>
                </a:solidFill>
              </a:rPr>
              <a:t>, Laurie Shaw, Will Spearman and David Sumpter for Friends of Tracking: </a:t>
            </a:r>
            <a:r>
              <a:rPr lang="en-GB" sz="1050" dirty="0">
                <a:solidFill>
                  <a:srgbClr val="0D0D0D"/>
                </a:solidFill>
                <a:hlinkClick r:id="rId11"/>
              </a:rPr>
              <a:t>https://www.youtube.com/watch?v=kHTq9cwdkGA</a:t>
            </a:r>
            <a:r>
              <a:rPr lang="en-GB" sz="1050" dirty="0">
                <a:solidFill>
                  <a:srgbClr val="0D0D0D"/>
                </a:solidFill>
              </a:rPr>
              <a:t> </a:t>
            </a:r>
          </a:p>
          <a:p>
            <a:pPr marL="239395" indent="-239395"/>
            <a:r>
              <a:rPr lang="en-GB" sz="1050" dirty="0">
                <a:solidFill>
                  <a:srgbClr val="0D0D0D"/>
                </a:solidFill>
              </a:rPr>
              <a:t>‘Demystifying Tracking Data’ by </a:t>
            </a:r>
            <a:r>
              <a:rPr lang="en-GB" sz="1050" dirty="0">
                <a:solidFill>
                  <a:srgbClr val="00275E"/>
                </a:solidFill>
                <a:hlinkClick r:id="rId12">
                  <a:extLst>
                    <a:ext uri="{A12FA001-AC4F-418D-AE19-62706E023703}">
                      <ahyp:hlinkClr xmlns:ahyp="http://schemas.microsoft.com/office/drawing/2018/hyperlinkcolor" val="tx"/>
                    </a:ext>
                  </a:extLst>
                </a:hlinkClick>
              </a:rPr>
              <a:t>Sam Gregory</a:t>
            </a:r>
            <a:r>
              <a:rPr lang="en-GB" sz="1050" dirty="0">
                <a:solidFill>
                  <a:srgbClr val="00275E"/>
                </a:solidFill>
              </a:rPr>
              <a:t> </a:t>
            </a:r>
            <a:r>
              <a:rPr lang="en-GB" sz="1050" dirty="0">
                <a:solidFill>
                  <a:srgbClr val="0D0D0D"/>
                </a:solidFill>
              </a:rPr>
              <a:t>(Inter Miami) and </a:t>
            </a:r>
            <a:r>
              <a:rPr lang="en-GB" sz="1050" dirty="0">
                <a:solidFill>
                  <a:srgbClr val="00275E"/>
                </a:solidFill>
                <a:hlinkClick r:id="rId13">
                  <a:extLst>
                    <a:ext uri="{A12FA001-AC4F-418D-AE19-62706E023703}">
                      <ahyp:hlinkClr xmlns:ahyp="http://schemas.microsoft.com/office/drawing/2018/hyperlinkcolor" val="tx"/>
                    </a:ext>
                  </a:extLst>
                </a:hlinkClick>
              </a:rPr>
              <a:t>Devin Pleuler</a:t>
            </a:r>
            <a:r>
              <a:rPr lang="en-GB" sz="1050" dirty="0">
                <a:solidFill>
                  <a:srgbClr val="00275E"/>
                </a:solidFill>
              </a:rPr>
              <a:t> </a:t>
            </a:r>
            <a:r>
              <a:rPr lang="en-GB" sz="1050" dirty="0">
                <a:solidFill>
                  <a:srgbClr val="0D0D0D"/>
                </a:solidFill>
              </a:rPr>
              <a:t>(Toronto FC): </a:t>
            </a:r>
            <a:r>
              <a:rPr lang="en-GB" sz="1050" dirty="0">
                <a:solidFill>
                  <a:srgbClr val="0D0D0D"/>
                </a:solidFill>
                <a:hlinkClick r:id="rId14"/>
              </a:rPr>
              <a:t>https://www.youtube.com/watch?v=miEWHSTYvX4</a:t>
            </a:r>
            <a:r>
              <a:rPr lang="en-GB" sz="1050" dirty="0">
                <a:solidFill>
                  <a:srgbClr val="0D0D0D"/>
                </a:solidFill>
              </a:rPr>
              <a:t> </a:t>
            </a:r>
          </a:p>
          <a:p>
            <a:pPr marL="239395" indent="-239395"/>
            <a:r>
              <a:rPr lang="en-GB" sz="1050" dirty="0">
                <a:solidFill>
                  <a:srgbClr val="0D0D0D"/>
                </a:solidFill>
              </a:rPr>
              <a:t>‘Classifying and Analysing Team Strategy in Professional Soccer Matches’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(City Football Group) at the 2019 Sports Analytics Lab at Harvard University/American Statistical Association Section on Statistics in Sports on 3rd October 2019: </a:t>
            </a:r>
            <a:r>
              <a:rPr lang="en-GB" sz="1050" dirty="0">
                <a:solidFill>
                  <a:srgbClr val="0D0D0D"/>
                </a:solidFill>
                <a:hlinkClick r:id="rId15"/>
              </a:rPr>
              <a:t>https://www.youtube.com/watch?v=VU4BOu6VfbU</a:t>
            </a:r>
            <a:r>
              <a:rPr lang="en-GB" sz="1050" dirty="0">
                <a:solidFill>
                  <a:srgbClr val="0D0D0D"/>
                </a:solidFill>
              </a:rPr>
              <a:t>. Paper: </a:t>
            </a:r>
            <a:r>
              <a:rPr lang="en-GB" sz="1050" dirty="0">
                <a:solidFill>
                  <a:srgbClr val="0D0D0D"/>
                </a:solidFill>
                <a:hlinkClick r:id="rId16"/>
              </a:rPr>
              <a:t>https://static.capabiliaserver.com/frontend/clients/barca/wp_prod/wp-content/uploads/2020/01/56ce723e-barca-conference-paper-laurie-shaw.pdf</a:t>
            </a:r>
            <a:r>
              <a:rPr lang="en-GB" sz="1050" dirty="0">
                <a:solidFill>
                  <a:srgbClr val="0D0D0D"/>
                </a:solidFill>
              </a:rPr>
              <a:t>. Blog: </a:t>
            </a:r>
            <a:r>
              <a:rPr lang="en-GB" sz="1050" dirty="0">
                <a:solidFill>
                  <a:srgbClr val="0D0D0D"/>
                </a:solidFill>
                <a:hlinkClick r:id="rId17"/>
              </a:rPr>
              <a:t>https://eightyfivepoints.blogspot.com/2019/11/using-data-to-analyse-team-formations.html</a:t>
            </a:r>
            <a:r>
              <a:rPr lang="en-GB" sz="1050" dirty="0">
                <a:solidFill>
                  <a:srgbClr val="0D0D0D"/>
                </a:solidFill>
              </a:rPr>
              <a:t>.</a:t>
            </a:r>
          </a:p>
          <a:p>
            <a:pPr marL="239395" indent="-239395"/>
            <a:r>
              <a:rPr lang="en-GB" sz="1050" dirty="0">
                <a:solidFill>
                  <a:srgbClr val="0D0D0D"/>
                </a:solidFill>
              </a:rPr>
              <a:t>‘Routine Inspection: Measuring Playbooks for Corner Kicks’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at the 2020 Sports Analytics Lab at Harvard University/American Statistical Association Section on Statistics in Sports on 23rd October 2020: </a:t>
            </a:r>
            <a:r>
              <a:rPr lang="en-GB" sz="1050" dirty="0">
                <a:solidFill>
                  <a:srgbClr val="0D0D0D"/>
                </a:solidFill>
                <a:hlinkClick r:id="rId18"/>
              </a:rPr>
              <a:t>https://www.youtube.com/watch?v=yfPC1O_g-I8</a:t>
            </a:r>
            <a:r>
              <a:rPr lang="en-GB" sz="1050" dirty="0">
                <a:solidFill>
                  <a:srgbClr val="0D0D0D"/>
                </a:solidFill>
              </a:rPr>
              <a:t>. Paper: </a:t>
            </a:r>
            <a:r>
              <a:rPr lang="en-GB" sz="1050" dirty="0">
                <a:solidFill>
                  <a:srgbClr val="0D0D0D"/>
                </a:solidFill>
                <a:hlinkClick r:id="rId19"/>
              </a:rPr>
              <a:t>https://www.springerprofessional.de/en/routine-inspection-a-playbook-for-corner-kicks/18671052</a:t>
            </a:r>
            <a:r>
              <a:rPr lang="en-GB" sz="1050" dirty="0">
                <a:solidFill>
                  <a:srgbClr val="0D0D0D"/>
                </a:solidFill>
              </a:rPr>
              <a:t>.</a:t>
            </a:r>
          </a:p>
          <a:p>
            <a:pPr marL="239395" indent="-239395"/>
            <a:r>
              <a:rPr lang="en-GB" sz="1050" dirty="0">
                <a:solidFill>
                  <a:srgbClr val="0D0D0D"/>
                </a:solidFill>
              </a:rPr>
              <a:t>Masterclass in Pitch Control by Will Spearman for Friends of Tracking: </a:t>
            </a:r>
            <a:r>
              <a:rPr lang="en-GB" sz="1050" dirty="0">
                <a:solidFill>
                  <a:srgbClr val="00275E"/>
                </a:solidFill>
                <a:hlinkClick r:id="rId20">
                  <a:extLst>
                    <a:ext uri="{A12FA001-AC4F-418D-AE19-62706E023703}">
                      <ahyp:hlinkClr xmlns:ahyp="http://schemas.microsoft.com/office/drawing/2018/hyperlinkcolor" val="tx"/>
                    </a:ext>
                  </a:extLst>
                </a:hlinkClick>
              </a:rPr>
              <a:t>https://www.youtube.com/watch?v=X9PrwPyolyU</a:t>
            </a:r>
            <a:r>
              <a:rPr lang="en-GB" sz="1050" dirty="0">
                <a:solidFill>
                  <a:srgbClr val="00275E"/>
                </a:solidFill>
              </a:rPr>
              <a:t>.</a:t>
            </a:r>
          </a:p>
          <a:p>
            <a:pPr marL="239395" indent="-239395"/>
            <a:r>
              <a:rPr lang="en-GB" sz="1050" dirty="0">
                <a:solidFill>
                  <a:srgbClr val="0D0D0D"/>
                </a:solidFill>
              </a:rPr>
              <a:t>‘A framework for tactical analysis and individual offensive production assessment in soccer using Markov chains’ by </a:t>
            </a:r>
            <a:r>
              <a:rPr lang="en-GB" sz="1050" dirty="0">
                <a:solidFill>
                  <a:srgbClr val="00275E"/>
                </a:solidFill>
                <a:hlinkClick r:id="rId21">
                  <a:extLst>
                    <a:ext uri="{A12FA001-AC4F-418D-AE19-62706E023703}">
                      <ahyp:hlinkClr xmlns:ahyp="http://schemas.microsoft.com/office/drawing/2018/hyperlinkcolor" val="tx"/>
                    </a:ext>
                  </a:extLst>
                </a:hlinkClick>
              </a:rPr>
              <a:t>Sarah Rudd</a:t>
            </a:r>
            <a:r>
              <a:rPr lang="en-GB" sz="1050" dirty="0">
                <a:solidFill>
                  <a:srgbClr val="00275E"/>
                </a:solidFill>
              </a:rPr>
              <a:t> </a:t>
            </a:r>
            <a:r>
              <a:rPr lang="en-GB" sz="1050" dirty="0">
                <a:solidFill>
                  <a:srgbClr val="0D0D0D"/>
                </a:solidFill>
              </a:rPr>
              <a:t>(Arsenal FC) at the 2011 Sports Analytics Lab at Harvard University/American Statistical Association Section on Statistics in Sports on 3rd October 2019 [</a:t>
            </a:r>
            <a:r>
              <a:rPr lang="en-GB" sz="1050" dirty="0">
                <a:solidFill>
                  <a:srgbClr val="00275E"/>
                </a:solidFill>
                <a:hlinkClick r:id="rId22">
                  <a:extLst>
                    <a:ext uri="{A12FA001-AC4F-418D-AE19-62706E023703}">
                      <ahyp:hlinkClr xmlns:ahyp="http://schemas.microsoft.com/office/drawing/2018/hyperlinkcolor" val="tx"/>
                    </a:ext>
                  </a:extLst>
                </a:hlinkClick>
              </a:rPr>
              <a:t>link</a:t>
            </a:r>
            <a:r>
              <a:rPr lang="en-GB" sz="1050" dirty="0">
                <a:solidFill>
                  <a:srgbClr val="0D0D0D"/>
                </a:solidFill>
              </a:rPr>
              <a:t>].</a:t>
            </a: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1/3</a:t>
            </a:r>
            <a:endParaRPr lang="en-GB" dirty="0">
              <a:solidFill>
                <a:srgbClr val="28A0D3"/>
              </a:solidFill>
            </a:endParaRPr>
          </a:p>
        </p:txBody>
      </p:sp>
    </p:spTree>
    <p:extLst>
      <p:ext uri="{BB962C8B-B14F-4D97-AF65-F5344CB8AC3E}">
        <p14:creationId xmlns:p14="http://schemas.microsoft.com/office/powerpoint/2010/main" val="3939609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167897"/>
            <a:ext cx="11376156" cy="4968743"/>
          </a:xfrm>
        </p:spPr>
        <p:txBody>
          <a:bodyPr lIns="0" tIns="0" rIns="0" bIns="0" anchor="t">
            <a:noAutofit/>
          </a:bodyPr>
          <a:lstStyle/>
          <a:p>
            <a:pPr marL="0" indent="0">
              <a:buNone/>
            </a:pPr>
            <a:r>
              <a:rPr lang="en-GB" sz="800" b="1" dirty="0">
                <a:solidFill>
                  <a:srgbClr val="0D0D0D"/>
                </a:solidFill>
              </a:rPr>
              <a:t>Seminars and videos</a:t>
            </a:r>
          </a:p>
          <a:p>
            <a:pPr marL="239395" indent="-239395"/>
            <a:r>
              <a:rPr lang="en-GB" sz="800" dirty="0">
                <a:solidFill>
                  <a:srgbClr val="0D0D0D"/>
                </a:solidFill>
              </a:rPr>
              <a:t>The Ultimate Guide to Expected Goals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err="1">
                <a:solidFill>
                  <a:srgbClr val="0D0D0D"/>
                </a:solidFill>
              </a:rPr>
              <a:t>Hammarby</a:t>
            </a:r>
            <a:r>
              <a:rPr lang="en-GB" sz="800" dirty="0">
                <a:solidFill>
                  <a:srgbClr val="0D0D0D"/>
                </a:solidFill>
              </a:rPr>
              <a:t>) for Friends of Tracking: </a:t>
            </a:r>
            <a:r>
              <a:rPr lang="en-GB" sz="800" dirty="0">
                <a:solidFill>
                  <a:srgbClr val="00275E"/>
                </a:solidFill>
                <a:hlinkClick r:id="rId5">
                  <a:extLst>
                    <a:ext uri="{A12FA001-AC4F-418D-AE19-62706E023703}">
                      <ahyp:hlinkClr xmlns:ahyp="http://schemas.microsoft.com/office/drawing/2018/hyperlinkcolor" val="tx"/>
                    </a:ext>
                  </a:extLst>
                </a:hlinkClick>
              </a:rPr>
              <a:t>https://www.youtube.com/watch?v=310_eW0hUqQ</a:t>
            </a:r>
            <a:endParaRPr lang="en-GB" sz="800" dirty="0">
              <a:solidFill>
                <a:srgbClr val="00275E"/>
              </a:solidFill>
            </a:endParaRPr>
          </a:p>
          <a:p>
            <a:pPr marL="239395" indent="-239395"/>
            <a:r>
              <a:rPr lang="en-GB" sz="800" dirty="0">
                <a:solidFill>
                  <a:srgbClr val="0D0D0D"/>
                </a:solidFill>
              </a:rPr>
              <a:t>How to explain Expected Goals to a football player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0275E"/>
                </a:solidFill>
                <a:hlinkClick r:id="rId6">
                  <a:extLst>
                    <a:ext uri="{A12FA001-AC4F-418D-AE19-62706E023703}">
                      <ahyp:hlinkClr xmlns:ahyp="http://schemas.microsoft.com/office/drawing/2018/hyperlinkcolor" val="tx"/>
                    </a:ext>
                  </a:extLst>
                </a:hlinkClick>
              </a:rPr>
              <a:t>https://www.youtube.com/watch?v=Xc6IG9-Dt18</a:t>
            </a:r>
            <a:r>
              <a:rPr lang="en-GB" sz="800" dirty="0">
                <a:solidFill>
                  <a:srgbClr val="00275E"/>
                </a:solidFill>
              </a:rPr>
              <a:t> </a:t>
            </a:r>
          </a:p>
          <a:p>
            <a:pPr marL="239395" indent="-239395"/>
            <a:r>
              <a:rPr lang="en-GB" sz="800" dirty="0">
                <a:solidFill>
                  <a:srgbClr val="0D0D0D"/>
                </a:solidFill>
              </a:rPr>
              <a:t>What is </a:t>
            </a:r>
            <a:r>
              <a:rPr lang="en-GB" sz="800" dirty="0" err="1">
                <a:solidFill>
                  <a:srgbClr val="0D0D0D"/>
                </a:solidFill>
              </a:rPr>
              <a:t>xG</a:t>
            </a:r>
            <a:r>
              <a:rPr lang="en-GB" sz="800" dirty="0">
                <a:solidFill>
                  <a:srgbClr val="0D0D0D"/>
                </a:solidFill>
              </a:rPr>
              <a:t>? by </a:t>
            </a:r>
            <a:r>
              <a:rPr lang="en-GB" sz="800" dirty="0">
                <a:solidFill>
                  <a:srgbClr val="0D0D0D"/>
                </a:solidFill>
                <a:hlinkClick r:id="rId7"/>
              </a:rPr>
              <a:t>Alex Stewart</a:t>
            </a:r>
            <a:r>
              <a:rPr lang="en-GB" sz="800" dirty="0">
                <a:solidFill>
                  <a:srgbClr val="0D0D0D"/>
                </a:solidFill>
              </a:rPr>
              <a:t> for </a:t>
            </a:r>
            <a:r>
              <a:rPr lang="en-GB" sz="800" dirty="0" err="1">
                <a:solidFill>
                  <a:srgbClr val="0D0D0D"/>
                </a:solidFill>
              </a:rPr>
              <a:t>Tifo</a:t>
            </a:r>
            <a:r>
              <a:rPr lang="en-GB" sz="800" dirty="0">
                <a:solidFill>
                  <a:srgbClr val="0D0D0D"/>
                </a:solidFill>
              </a:rPr>
              <a:t> Football: </a:t>
            </a:r>
            <a:r>
              <a:rPr lang="en-GB" sz="800" dirty="0">
                <a:solidFill>
                  <a:srgbClr val="00275E"/>
                </a:solidFill>
                <a:hlinkClick r:id="rId8">
                  <a:extLst>
                    <a:ext uri="{A12FA001-AC4F-418D-AE19-62706E023703}">
                      <ahyp:hlinkClr xmlns:ahyp="http://schemas.microsoft.com/office/drawing/2018/hyperlinkcolor" val="tx"/>
                    </a:ext>
                  </a:extLst>
                </a:hlinkClick>
              </a:rPr>
              <a:t>https://www.youtube.com/watch?v=zSaeaFcm1SY</a:t>
            </a:r>
            <a:endParaRPr lang="en-GB" sz="800" dirty="0">
              <a:solidFill>
                <a:srgbClr val="00275E"/>
              </a:solidFill>
            </a:endParaRPr>
          </a:p>
          <a:p>
            <a:pPr marL="239395" indent="-239395"/>
            <a:r>
              <a:rPr lang="en-GB" sz="800" dirty="0" err="1">
                <a:solidFill>
                  <a:srgbClr val="0D0D0D"/>
                </a:solidFill>
              </a:rPr>
              <a:t>Opta</a:t>
            </a:r>
            <a:r>
              <a:rPr lang="en-GB" sz="800" dirty="0">
                <a:solidFill>
                  <a:srgbClr val="0D0D0D"/>
                </a:solidFill>
              </a:rPr>
              <a:t> Expected Goals presented by </a:t>
            </a:r>
            <a:r>
              <a:rPr lang="en-GB" sz="800" dirty="0">
                <a:solidFill>
                  <a:srgbClr val="0D0D0D"/>
                </a:solidFill>
                <a:hlinkClick r:id="rId9"/>
              </a:rPr>
              <a:t>Duncan Alexander</a:t>
            </a:r>
            <a:r>
              <a:rPr lang="en-GB" sz="800" dirty="0">
                <a:solidFill>
                  <a:srgbClr val="0D0D0D"/>
                </a:solidFill>
              </a:rPr>
              <a:t> (@</a:t>
            </a:r>
            <a:r>
              <a:rPr lang="en-GB" sz="800" dirty="0" err="1">
                <a:solidFill>
                  <a:srgbClr val="0D0D0D"/>
                </a:solidFill>
              </a:rPr>
              <a:t>oilysailor</a:t>
            </a:r>
            <a:r>
              <a:rPr lang="en-GB" sz="800" dirty="0">
                <a:solidFill>
                  <a:srgbClr val="0D0D0D"/>
                </a:solidFill>
              </a:rPr>
              <a:t>): </a:t>
            </a:r>
            <a:r>
              <a:rPr lang="en-GB" sz="800" dirty="0">
                <a:solidFill>
                  <a:srgbClr val="00275E"/>
                </a:solidFill>
                <a:hlinkClick r:id="rId10">
                  <a:extLst>
                    <a:ext uri="{A12FA001-AC4F-418D-AE19-62706E023703}">
                      <ahyp:hlinkClr xmlns:ahyp="http://schemas.microsoft.com/office/drawing/2018/hyperlinkcolor" val="tx"/>
                    </a:ext>
                  </a:extLst>
                </a:hlinkClick>
              </a:rPr>
              <a:t>https://www.youtube.com/watch?v=w7zPZsLGK18</a:t>
            </a:r>
            <a:r>
              <a:rPr lang="en-GB" sz="800" dirty="0">
                <a:solidFill>
                  <a:srgbClr val="00275E"/>
                </a:solidFill>
              </a:rPr>
              <a:t> </a:t>
            </a:r>
          </a:p>
          <a:p>
            <a:pPr marL="239395" indent="-239395"/>
            <a:r>
              <a:rPr lang="en-GB" sz="800" dirty="0">
                <a:solidFill>
                  <a:srgbClr val="0D0D0D"/>
                </a:solidFill>
              </a:rPr>
              <a:t>Sam Green </a:t>
            </a:r>
            <a:r>
              <a:rPr lang="en-GB" sz="800" dirty="0" err="1">
                <a:solidFill>
                  <a:srgbClr val="0D0D0D"/>
                </a:solidFill>
              </a:rPr>
              <a:t>OptaPro</a:t>
            </a:r>
            <a:r>
              <a:rPr lang="en-GB" sz="800" dirty="0">
                <a:solidFill>
                  <a:srgbClr val="0D0D0D"/>
                </a:solidFill>
              </a:rPr>
              <a:t> Interview: </a:t>
            </a:r>
            <a:r>
              <a:rPr lang="en-GB" sz="800" dirty="0">
                <a:solidFill>
                  <a:srgbClr val="0D0D0D"/>
                </a:solidFill>
                <a:hlinkClick r:id="rId11"/>
              </a:rPr>
              <a:t>https://www.youtube.com/watch?v=gHIY-MgDh_o</a:t>
            </a:r>
            <a:r>
              <a:rPr lang="en-GB" sz="800" dirty="0">
                <a:solidFill>
                  <a:srgbClr val="0D0D0D"/>
                </a:solidFill>
              </a:rPr>
              <a:t> </a:t>
            </a:r>
            <a:endParaRPr lang="en-GB" sz="800" dirty="0">
              <a:solidFill>
                <a:srgbClr val="00275E"/>
              </a:solidFill>
            </a:endParaRPr>
          </a:p>
          <a:p>
            <a:pPr marL="239395" indent="-239395"/>
            <a:r>
              <a:rPr lang="en-GB" sz="800" dirty="0">
                <a:solidFill>
                  <a:srgbClr val="0D0D0D"/>
                </a:solidFill>
              </a:rPr>
              <a:t>Anatomy of a Goal (with Sam Green) for </a:t>
            </a:r>
            <a:r>
              <a:rPr lang="en-GB" sz="800" dirty="0" err="1">
                <a:solidFill>
                  <a:srgbClr val="0D0D0D"/>
                </a:solidFill>
              </a:rPr>
              <a:t>Numberphile</a:t>
            </a:r>
            <a:r>
              <a:rPr lang="en-GB" sz="800" dirty="0">
                <a:solidFill>
                  <a:srgbClr val="0D0D0D"/>
                </a:solidFill>
              </a:rPr>
              <a:t>: </a:t>
            </a:r>
            <a:r>
              <a:rPr lang="en-GB" sz="800" dirty="0">
                <a:solidFill>
                  <a:srgbClr val="0D0D0D"/>
                </a:solidFill>
                <a:hlinkClick r:id="rId12"/>
              </a:rPr>
              <a:t>https://www.youtube.com/watch?v=YJuHC7xXsGA</a:t>
            </a:r>
            <a:r>
              <a:rPr lang="en-GB" sz="800" dirty="0">
                <a:solidFill>
                  <a:srgbClr val="0D0D0D"/>
                </a:solidFill>
              </a:rPr>
              <a:t> </a:t>
            </a:r>
          </a:p>
          <a:p>
            <a:pPr marL="239395" indent="-239395"/>
            <a:endParaRPr lang="en-GB" sz="800" dirty="0">
              <a:solidFill>
                <a:srgbClr val="0D0D0D"/>
              </a:solidFill>
            </a:endParaRPr>
          </a:p>
          <a:p>
            <a:pPr marL="0" indent="0">
              <a:buNone/>
            </a:pPr>
            <a:r>
              <a:rPr lang="en-GB" sz="800" b="1" dirty="0">
                <a:solidFill>
                  <a:srgbClr val="0D0D0D"/>
                </a:solidFill>
              </a:rPr>
              <a:t>Tutorials</a:t>
            </a:r>
          </a:p>
          <a:p>
            <a:pPr marL="239395" indent="-239395"/>
            <a:r>
              <a:rPr lang="en-GB" sz="800" dirty="0">
                <a:solidFill>
                  <a:srgbClr val="0D0D0D"/>
                </a:solidFill>
              </a:rPr>
              <a:t>Friends of Tracking Expected Goals tutorials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a:t>
            </a:r>
          </a:p>
          <a:p>
            <a:pPr lvl="1"/>
            <a:r>
              <a:rPr lang="en-GB" sz="800" dirty="0">
                <a:solidFill>
                  <a:srgbClr val="0D0D0D"/>
                </a:solidFill>
              </a:rPr>
              <a:t>Part 1 – How to build an Expected Goals model 1 – Data and model: </a:t>
            </a:r>
            <a:r>
              <a:rPr lang="en-GB" sz="800" dirty="0">
                <a:solidFill>
                  <a:srgbClr val="00275E"/>
                </a:solidFill>
                <a:hlinkClick r:id="rId13">
                  <a:extLst>
                    <a:ext uri="{A12FA001-AC4F-418D-AE19-62706E023703}">
                      <ahyp:hlinkClr xmlns:ahyp="http://schemas.microsoft.com/office/drawing/2018/hyperlinkcolor" val="tx"/>
                    </a:ext>
                  </a:extLst>
                </a:hlinkClick>
              </a:rPr>
              <a:t>https://www.youtube.com/watch?v=bpjLyFyLlXs</a:t>
            </a:r>
            <a:r>
              <a:rPr lang="en-GB" sz="800" dirty="0">
                <a:solidFill>
                  <a:srgbClr val="00275E"/>
                </a:solidFill>
              </a:rPr>
              <a:t>. </a:t>
            </a:r>
            <a:r>
              <a:rPr lang="en-GB" sz="800" dirty="0">
                <a:solidFill>
                  <a:srgbClr val="0D0D0D"/>
                </a:solidFill>
              </a:rPr>
              <a:t>See GitHub: </a:t>
            </a:r>
            <a:r>
              <a:rPr lang="en-GB" sz="800" dirty="0" err="1">
                <a:solidFill>
                  <a:srgbClr val="0D0D0D"/>
                </a:solidFill>
              </a:rPr>
              <a:t>xG</a:t>
            </a:r>
            <a:r>
              <a:rPr lang="en-GB" sz="800" dirty="0">
                <a:solidFill>
                  <a:srgbClr val="0D0D0D"/>
                </a:solidFill>
              </a:rPr>
              <a:t> model: </a:t>
            </a:r>
            <a:r>
              <a:rPr lang="en-GB" sz="800" dirty="0">
                <a:solidFill>
                  <a:srgbClr val="00275E"/>
                </a:solidFill>
                <a:hlinkClick r:id="rId14">
                  <a:extLst>
                    <a:ext uri="{A12FA001-AC4F-418D-AE19-62706E023703}">
                      <ahyp:hlinkClr xmlns:ahyp="http://schemas.microsoft.com/office/drawing/2018/hyperlinkcolor" val="tx"/>
                    </a:ext>
                  </a:extLst>
                </a:hlinkClick>
              </a:rPr>
              <a:t>github.com/Friends-of-Tracking-Data-FoTD/SoccermaticsForPython/blob/master/3xGModel.py</a:t>
            </a:r>
            <a:endParaRPr lang="en-GB" sz="800" dirty="0">
              <a:solidFill>
                <a:srgbClr val="00275E"/>
              </a:solidFill>
            </a:endParaRPr>
          </a:p>
          <a:p>
            <a:pPr lvl="1"/>
            <a:r>
              <a:rPr lang="en-GB" sz="800" dirty="0">
                <a:solidFill>
                  <a:srgbClr val="0D0D0D"/>
                </a:solidFill>
              </a:rPr>
              <a:t>Part 2 – How to build an Expected Goals model 2 – Statistical fitting: </a:t>
            </a:r>
            <a:r>
              <a:rPr lang="en-GB" sz="800" dirty="0">
                <a:solidFill>
                  <a:srgbClr val="00275E"/>
                </a:solidFill>
                <a:hlinkClick r:id="rId15">
                  <a:extLst>
                    <a:ext uri="{A12FA001-AC4F-418D-AE19-62706E023703}">
                      <ahyp:hlinkClr xmlns:ahyp="http://schemas.microsoft.com/office/drawing/2018/hyperlinkcolor" val="tx"/>
                    </a:ext>
                  </a:extLst>
                </a:hlinkClick>
              </a:rPr>
              <a:t>https://www.youtube.com/watch?v=wHOgINJ5g54</a:t>
            </a:r>
            <a:r>
              <a:rPr lang="en-GB" sz="800" dirty="0">
                <a:solidFill>
                  <a:srgbClr val="00275E"/>
                </a:solidFill>
              </a:rPr>
              <a:t>. </a:t>
            </a:r>
            <a:r>
              <a:rPr lang="en-GB" sz="800" dirty="0">
                <a:solidFill>
                  <a:srgbClr val="0D0D0D"/>
                </a:solidFill>
              </a:rPr>
              <a:t>See GitHub: Linear regression: </a:t>
            </a:r>
            <a:r>
              <a:rPr lang="en-GB" sz="800" dirty="0">
                <a:solidFill>
                  <a:srgbClr val="00275E"/>
                </a:solidFill>
                <a:hlinkClick r:id="rId16">
                  <a:extLst>
                    <a:ext uri="{A12FA001-AC4F-418D-AE19-62706E023703}">
                      <ahyp:hlinkClr xmlns:ahyp="http://schemas.microsoft.com/office/drawing/2018/hyperlinkcolor" val="tx"/>
                    </a:ext>
                  </a:extLst>
                </a:hlinkClick>
              </a:rPr>
              <a:t>github.com/Friends-of-Tracking-Data-FoTD/SoccermaticsForPython/blob/master/4LinearRegression.py</a:t>
            </a:r>
            <a:r>
              <a:rPr lang="en-GB" sz="800" dirty="0">
                <a:solidFill>
                  <a:srgbClr val="00275E"/>
                </a:solidFill>
              </a:rPr>
              <a:t>, </a:t>
            </a:r>
            <a:r>
              <a:rPr lang="en-GB" sz="800" dirty="0" err="1">
                <a:solidFill>
                  <a:srgbClr val="0D0D0D"/>
                </a:solidFill>
              </a:rPr>
              <a:t>xG</a:t>
            </a:r>
            <a:r>
              <a:rPr lang="en-GB" sz="800" dirty="0">
                <a:solidFill>
                  <a:srgbClr val="0D0D0D"/>
                </a:solidFill>
              </a:rPr>
              <a:t> model fit: </a:t>
            </a:r>
            <a:r>
              <a:rPr lang="en-GB" sz="800" dirty="0">
                <a:solidFill>
                  <a:srgbClr val="00275E"/>
                </a:solidFill>
                <a:hlinkClick r:id="rId17">
                  <a:extLst>
                    <a:ext uri="{A12FA001-AC4F-418D-AE19-62706E023703}">
                      <ahyp:hlinkClr xmlns:ahyp="http://schemas.microsoft.com/office/drawing/2018/hyperlinkcolor" val="tx"/>
                    </a:ext>
                  </a:extLst>
                </a:hlinkClick>
              </a:rPr>
              <a:t>github.com/Friends-of-Tracking-Data-FoTD/SoccermaticsForPython/blob/master/5xGModelFit.py</a:t>
            </a:r>
            <a:r>
              <a:rPr lang="en-GB" sz="800" dirty="0">
                <a:solidFill>
                  <a:srgbClr val="00275E"/>
                </a:solidFill>
              </a:rPr>
              <a:t> </a:t>
            </a:r>
          </a:p>
          <a:p>
            <a:pPr marL="0" indent="0">
              <a:buNone/>
            </a:pPr>
            <a:endParaRPr lang="en-GB" sz="800" b="1" dirty="0">
              <a:solidFill>
                <a:srgbClr val="0D0D0D"/>
              </a:solidFill>
            </a:endParaRPr>
          </a:p>
          <a:p>
            <a:pPr marL="0" indent="0">
              <a:buNone/>
            </a:pPr>
            <a:r>
              <a:rPr lang="en-GB" sz="800" b="1" dirty="0">
                <a:solidFill>
                  <a:srgbClr val="0D0D0D"/>
                </a:solidFill>
              </a:rPr>
              <a:t>Notable </a:t>
            </a:r>
            <a:r>
              <a:rPr lang="en-GB" sz="800" b="1" dirty="0" err="1">
                <a:solidFill>
                  <a:srgbClr val="0D0D0D"/>
                </a:solidFill>
              </a:rPr>
              <a:t>xG</a:t>
            </a:r>
            <a:r>
              <a:rPr lang="en-GB" sz="800" b="1" dirty="0">
                <a:solidFill>
                  <a:srgbClr val="0D0D0D"/>
                </a:solidFill>
              </a:rPr>
              <a:t> models</a:t>
            </a:r>
          </a:p>
          <a:p>
            <a:pPr marL="239395" lvl="1" indent="-239395">
              <a:spcBef>
                <a:spcPts val="0"/>
              </a:spcBef>
              <a:buFont typeface="Arial"/>
              <a:buChar char="•"/>
            </a:pPr>
            <a:r>
              <a:rPr lang="en-GB" sz="800" dirty="0">
                <a:solidFill>
                  <a:srgbClr val="0D0D0D"/>
                </a:solidFill>
              </a:rPr>
              <a:t>Sam Green: </a:t>
            </a:r>
            <a:r>
              <a:rPr lang="en-GB" sz="800" dirty="0">
                <a:solidFill>
                  <a:srgbClr val="00275E"/>
                </a:solidFill>
                <a:hlinkClick r:id="rId18">
                  <a:extLst>
                    <a:ext uri="{A12FA001-AC4F-418D-AE19-62706E023703}">
                      <ahyp:hlinkClr xmlns:ahyp="http://schemas.microsoft.com/office/drawing/2018/hyperlinkcolor" val="tx"/>
                    </a:ext>
                  </a:extLst>
                </a:hlinkClick>
              </a:rPr>
              <a:t>https://www.optasportspro.com/news-analysis/assessing-the-performance-of- premier-league-goalscorers/</a:t>
            </a:r>
            <a:r>
              <a:rPr lang="en-GB" sz="800" dirty="0">
                <a:solidFill>
                  <a:srgbClr val="00275E"/>
                </a:solidFill>
              </a:rPr>
              <a:t> </a:t>
            </a:r>
          </a:p>
          <a:p>
            <a:pPr marL="239395" lvl="1" indent="-239395">
              <a:spcBef>
                <a:spcPts val="0"/>
              </a:spcBef>
              <a:buFont typeface="Arial"/>
              <a:buChar char="•"/>
            </a:pPr>
            <a:r>
              <a:rPr lang="en-GB" sz="800" dirty="0">
                <a:solidFill>
                  <a:srgbClr val="0D0D0D"/>
                </a:solidFill>
              </a:rPr>
              <a:t>Michael Caley: </a:t>
            </a:r>
            <a:r>
              <a:rPr lang="en-GB" sz="800" dirty="0">
                <a:solidFill>
                  <a:srgbClr val="00275E"/>
                </a:solidFill>
                <a:hlinkClick r:id="rId19">
                  <a:extLst>
                    <a:ext uri="{A12FA001-AC4F-418D-AE19-62706E023703}">
                      <ahyp:hlinkClr xmlns:ahyp="http://schemas.microsoft.com/office/drawing/2018/hyperlinkcolor" val="tx"/>
                    </a:ext>
                  </a:extLst>
                </a:hlinkClick>
              </a:rPr>
              <a:t>https://cartilagefreecaptain.sbnation.com/2014/9/11/6131661/premier-league-projections-2014#methoderology</a:t>
            </a:r>
            <a:r>
              <a:rPr lang="en-GB" sz="800" dirty="0">
                <a:solidFill>
                  <a:srgbClr val="00275E"/>
                </a:solidFill>
              </a:rPr>
              <a:t> </a:t>
            </a:r>
          </a:p>
          <a:p>
            <a:pPr marL="239395" indent="-239395"/>
            <a:endParaRPr lang="en-GB" sz="800" b="1" dirty="0">
              <a:solidFill>
                <a:srgbClr val="0D0D0D"/>
              </a:solidFill>
            </a:endParaRPr>
          </a:p>
          <a:p>
            <a:pPr marL="0" indent="0">
              <a:buNone/>
            </a:pPr>
            <a:r>
              <a:rPr lang="en-GB" sz="800" b="1" dirty="0">
                <a:solidFill>
                  <a:srgbClr val="0D0D0D"/>
                </a:solidFill>
              </a:rPr>
              <a:t>Professional and </a:t>
            </a:r>
            <a:r>
              <a:rPr lang="en-GB" sz="800" b="1" dirty="0" err="1">
                <a:solidFill>
                  <a:srgbClr val="0D0D0D"/>
                </a:solidFill>
              </a:rPr>
              <a:t>Fanalyst</a:t>
            </a:r>
            <a:r>
              <a:rPr lang="en-GB" sz="800" b="1" dirty="0">
                <a:solidFill>
                  <a:srgbClr val="0D0D0D"/>
                </a:solidFill>
              </a:rPr>
              <a:t> examples:</a:t>
            </a:r>
            <a:endParaRPr lang="en-GB" sz="800" dirty="0">
              <a:solidFill>
                <a:srgbClr val="0D0D0D"/>
              </a:solidFill>
            </a:endParaRPr>
          </a:p>
          <a:p>
            <a:r>
              <a:rPr lang="en-GB" sz="800" dirty="0">
                <a:solidFill>
                  <a:srgbClr val="0D0D0D"/>
                </a:solidFill>
              </a:rPr>
              <a:t>An </a:t>
            </a:r>
            <a:r>
              <a:rPr lang="en-GB" sz="800" dirty="0" err="1">
                <a:solidFill>
                  <a:srgbClr val="0D0D0D"/>
                </a:solidFill>
              </a:rPr>
              <a:t>xG</a:t>
            </a:r>
            <a:r>
              <a:rPr lang="en-GB" sz="800" dirty="0">
                <a:solidFill>
                  <a:srgbClr val="0D0D0D"/>
                </a:solidFill>
              </a:rPr>
              <a:t> Model for Everyone in 20 minutes (</a:t>
            </a:r>
            <a:r>
              <a:rPr lang="en-GB" sz="800" dirty="0" err="1">
                <a:solidFill>
                  <a:srgbClr val="0D0D0D"/>
                </a:solidFill>
              </a:rPr>
              <a:t>ish</a:t>
            </a:r>
            <a:r>
              <a:rPr lang="en-GB" sz="800" dirty="0">
                <a:solidFill>
                  <a:srgbClr val="0D0D0D"/>
                </a:solidFill>
              </a:rPr>
              <a:t>) by </a:t>
            </a:r>
            <a:r>
              <a:rPr lang="en-GB" sz="800" dirty="0">
                <a:solidFill>
                  <a:srgbClr val="0D0D0D"/>
                </a:solidFill>
                <a:hlinkClick r:id="rId20"/>
              </a:rPr>
              <a:t>Paul Riley</a:t>
            </a:r>
            <a:r>
              <a:rPr lang="en-GB" sz="800" dirty="0">
                <a:solidFill>
                  <a:srgbClr val="0D0D0D"/>
                </a:solidFill>
              </a:rPr>
              <a:t> (@</a:t>
            </a:r>
            <a:r>
              <a:rPr lang="en-GB" sz="800" dirty="0" err="1">
                <a:solidFill>
                  <a:srgbClr val="0D0D0D"/>
                </a:solidFill>
              </a:rPr>
              <a:t>footballfactman</a:t>
            </a:r>
            <a:r>
              <a:rPr lang="en-GB" sz="800" dirty="0">
                <a:solidFill>
                  <a:srgbClr val="0D0D0D"/>
                </a:solidFill>
              </a:rPr>
              <a:t>): </a:t>
            </a:r>
            <a:r>
              <a:rPr lang="en-GB" sz="800" dirty="0">
                <a:solidFill>
                  <a:srgbClr val="0D0D0D"/>
                </a:solidFill>
                <a:hlinkClick r:id="rId21"/>
              </a:rPr>
              <a:t>https://differentgame.wordpress.com/2017/04/29/an-xg-model-for-everyone-in-20-minutes-ish/</a:t>
            </a:r>
            <a:r>
              <a:rPr lang="en-GB" sz="800" dirty="0">
                <a:solidFill>
                  <a:srgbClr val="0D0D0D"/>
                </a:solidFill>
              </a:rPr>
              <a:t> </a:t>
            </a:r>
          </a:p>
          <a:p>
            <a:r>
              <a:rPr lang="en-GB" sz="800" dirty="0">
                <a:solidFill>
                  <a:srgbClr val="0D0D0D"/>
                </a:solidFill>
              </a:rPr>
              <a:t>Tech how-to: build your own Expected Goals model by </a:t>
            </a:r>
            <a:r>
              <a:rPr lang="en-GB" sz="800" dirty="0">
                <a:solidFill>
                  <a:srgbClr val="0D0D0D"/>
                </a:solidFill>
                <a:hlinkClick r:id="rId22"/>
              </a:rPr>
              <a:t>Jan Van Haaren</a:t>
            </a:r>
            <a:r>
              <a:rPr lang="en-GB" sz="800" dirty="0">
                <a:solidFill>
                  <a:srgbClr val="0D0D0D"/>
                </a:solidFill>
              </a:rPr>
              <a:t> and </a:t>
            </a:r>
            <a:r>
              <a:rPr lang="en-GB" sz="800" dirty="0" err="1">
                <a:solidFill>
                  <a:srgbClr val="0D0D0D"/>
                </a:solidFill>
              </a:rPr>
              <a:t>SciSports</a:t>
            </a:r>
            <a:r>
              <a:rPr lang="en-GB" sz="800" dirty="0">
                <a:solidFill>
                  <a:srgbClr val="0D0D0D"/>
                </a:solidFill>
              </a:rPr>
              <a:t>: </a:t>
            </a:r>
            <a:r>
              <a:rPr lang="en-GB" sz="800" dirty="0">
                <a:solidFill>
                  <a:srgbClr val="0D0D0D"/>
                </a:solidFill>
                <a:hlinkClick r:id="rId23"/>
              </a:rPr>
              <a:t>https://www.scisports.com/tech-how-to-build-your-own-expected-goals-model/</a:t>
            </a:r>
            <a:r>
              <a:rPr lang="en-GB" sz="800" dirty="0">
                <a:solidFill>
                  <a:srgbClr val="0D0D0D"/>
                </a:solidFill>
              </a:rPr>
              <a:t>. For code, see: </a:t>
            </a:r>
            <a:r>
              <a:rPr lang="en-GB" sz="800" dirty="0">
                <a:solidFill>
                  <a:srgbClr val="0D0D0D"/>
                </a:solidFill>
                <a:hlinkClick r:id="rId24"/>
              </a:rPr>
              <a:t>https://bitbucket.org/scisports/ssda-how-to-expected-goals/src/master/</a:t>
            </a:r>
            <a:endParaRPr lang="en-GB" sz="800" dirty="0">
              <a:solidFill>
                <a:srgbClr val="0D0D0D"/>
              </a:solidFill>
            </a:endParaRPr>
          </a:p>
          <a:p>
            <a:r>
              <a:rPr lang="en-GB" sz="800" dirty="0" err="1">
                <a:solidFill>
                  <a:srgbClr val="0D0D0D"/>
                </a:solidFill>
              </a:rPr>
              <a:t>soccer_analytics</a:t>
            </a:r>
            <a:r>
              <a:rPr lang="en-GB" sz="800" dirty="0">
                <a:solidFill>
                  <a:srgbClr val="0D0D0D"/>
                </a:solidFill>
              </a:rPr>
              <a:t> repository by </a:t>
            </a:r>
            <a:r>
              <a:rPr lang="en-GB" sz="800" dirty="0">
                <a:solidFill>
                  <a:srgbClr val="0D0D0D"/>
                </a:solidFill>
                <a:hlinkClick r:id="rId25"/>
              </a:rPr>
              <a:t>Kraus Clemens</a:t>
            </a:r>
            <a:r>
              <a:rPr lang="en-GB" sz="800" dirty="0">
                <a:solidFill>
                  <a:srgbClr val="0D0D0D"/>
                </a:solidFill>
              </a:rPr>
              <a:t> (@</a:t>
            </a:r>
            <a:r>
              <a:rPr lang="en-GB" sz="800" dirty="0" err="1">
                <a:solidFill>
                  <a:srgbClr val="0D0D0D"/>
                </a:solidFill>
              </a:rPr>
              <a:t>CleRraus</a:t>
            </a:r>
            <a:r>
              <a:rPr lang="en-GB" sz="800" dirty="0">
                <a:solidFill>
                  <a:srgbClr val="0D0D0D"/>
                </a:solidFill>
              </a:rPr>
              <a:t>): </a:t>
            </a:r>
            <a:r>
              <a:rPr lang="en-GB" sz="800" dirty="0">
                <a:solidFill>
                  <a:srgbClr val="00275E"/>
                </a:solidFill>
                <a:hlinkClick r:id="rId26">
                  <a:extLst>
                    <a:ext uri="{A12FA001-AC4F-418D-AE19-62706E023703}">
                      <ahyp:hlinkClr xmlns:ahyp="http://schemas.microsoft.com/office/drawing/2018/hyperlinkcolor" val="tx"/>
                    </a:ext>
                  </a:extLst>
                </a:hlinkClick>
              </a:rPr>
              <a:t>github.com/CleKraus/soccer_analytics/</a:t>
            </a:r>
            <a:r>
              <a:rPr lang="en-GB" sz="800" dirty="0">
                <a:solidFill>
                  <a:srgbClr val="00275E"/>
                </a:solidFill>
              </a:rPr>
              <a:t> </a:t>
            </a:r>
          </a:p>
          <a:p>
            <a:pPr lvl="1"/>
            <a:r>
              <a:rPr lang="en-GB" sz="800" dirty="0">
                <a:solidFill>
                  <a:srgbClr val="0D0D0D"/>
                </a:solidFill>
              </a:rPr>
              <a:t>Expected goal model using Logistic Regression: </a:t>
            </a:r>
            <a:r>
              <a:rPr lang="en-GB" sz="800" dirty="0">
                <a:solidFill>
                  <a:srgbClr val="00275E"/>
                </a:solidFill>
                <a:hlinkClick r:id="rId27">
                  <a:extLst>
                    <a:ext uri="{A12FA001-AC4F-418D-AE19-62706E023703}">
                      <ahyp:hlinkClr xmlns:ahyp="http://schemas.microsoft.com/office/drawing/2018/hyperlinkcolor" val="tx"/>
                    </a:ext>
                  </a:extLst>
                </a:hlinkClick>
              </a:rPr>
              <a:t>github.com/CleKraus/soccer_analytics/blob/master/notebooks/expected_goal_model_lr.ipynb</a:t>
            </a:r>
            <a:r>
              <a:rPr lang="en-GB" sz="800" dirty="0">
                <a:solidFill>
                  <a:srgbClr val="00275E"/>
                </a:solidFill>
              </a:rPr>
              <a:t> </a:t>
            </a:r>
          </a:p>
          <a:p>
            <a:pPr lvl="1"/>
            <a:r>
              <a:rPr lang="en-GB" sz="800" dirty="0">
                <a:solidFill>
                  <a:srgbClr val="0D0D0D"/>
                </a:solidFill>
              </a:rPr>
              <a:t>Challenges using Gradient Boosters: </a:t>
            </a:r>
            <a:r>
              <a:rPr lang="en-GB" sz="800" dirty="0">
                <a:solidFill>
                  <a:srgbClr val="00275E"/>
                </a:solidFill>
                <a:hlinkClick r:id="rId28">
                  <a:extLst>
                    <a:ext uri="{A12FA001-AC4F-418D-AE19-62706E023703}">
                      <ahyp:hlinkClr xmlns:ahyp="http://schemas.microsoft.com/office/drawing/2018/hyperlinkcolor" val="tx"/>
                    </a:ext>
                  </a:extLst>
                </a:hlinkClick>
              </a:rPr>
              <a:t>github.com/CleKraus/soccer_analytics/blob/master/notebooks/challenges_with_gradient_boosters.ipynb</a:t>
            </a:r>
            <a:r>
              <a:rPr lang="en-GB" sz="800" dirty="0">
                <a:solidFill>
                  <a:srgbClr val="00275E"/>
                </a:solidFill>
              </a:rPr>
              <a:t> </a:t>
            </a:r>
            <a:endParaRPr lang="en-GB" sz="800" dirty="0">
              <a:solidFill>
                <a:srgbClr val="0D0D0D"/>
              </a:solidFill>
            </a:endParaRPr>
          </a:p>
          <a:p>
            <a:r>
              <a:rPr lang="en-GB" sz="800" dirty="0">
                <a:solidFill>
                  <a:srgbClr val="0D0D0D"/>
                </a:solidFill>
              </a:rPr>
              <a:t>Expected Goals thesis by </a:t>
            </a:r>
            <a:r>
              <a:rPr lang="en-GB" sz="800" dirty="0">
                <a:solidFill>
                  <a:srgbClr val="0D0D0D"/>
                </a:solidFill>
                <a:hlinkClick r:id="rId29"/>
              </a:rPr>
              <a:t>Andrew </a:t>
            </a:r>
            <a:r>
              <a:rPr lang="en-GB" sz="800" dirty="0" err="1">
                <a:solidFill>
                  <a:srgbClr val="0D0D0D"/>
                </a:solidFill>
                <a:hlinkClick r:id="rId29"/>
              </a:rPr>
              <a:t>Rowlinson</a:t>
            </a:r>
            <a:r>
              <a:rPr lang="en-GB" sz="800" dirty="0">
                <a:solidFill>
                  <a:srgbClr val="0D0D0D"/>
                </a:solidFill>
              </a:rPr>
              <a:t> (@</a:t>
            </a:r>
            <a:r>
              <a:rPr lang="en-GB" sz="800" dirty="0" err="1">
                <a:solidFill>
                  <a:srgbClr val="0D0D0D"/>
                </a:solidFill>
              </a:rPr>
              <a:t>numberstorm</a:t>
            </a:r>
            <a:r>
              <a:rPr lang="en-GB" sz="800" dirty="0">
                <a:solidFill>
                  <a:srgbClr val="0D0D0D"/>
                </a:solidFill>
              </a:rPr>
              <a:t>): </a:t>
            </a:r>
            <a:r>
              <a:rPr lang="en-GB" sz="800" dirty="0">
                <a:solidFill>
                  <a:srgbClr val="00275E"/>
                </a:solidFill>
                <a:hlinkClick r:id="rId30">
                  <a:extLst>
                    <a:ext uri="{A12FA001-AC4F-418D-AE19-62706E023703}">
                      <ahyp:hlinkClr xmlns:ahyp="http://schemas.microsoft.com/office/drawing/2018/hyperlinkcolor" val="tx"/>
                    </a:ext>
                  </a:extLst>
                </a:hlinkClick>
              </a:rPr>
              <a:t>github.com/andrewRowlinson/expected-goals-thesis</a:t>
            </a:r>
            <a:r>
              <a:rPr lang="en-GB" sz="800" dirty="0">
                <a:solidFill>
                  <a:srgbClr val="00275E"/>
                </a:solidFill>
              </a:rPr>
              <a:t> </a:t>
            </a:r>
          </a:p>
          <a:p>
            <a:r>
              <a:rPr lang="en-GB" sz="800" dirty="0">
                <a:solidFill>
                  <a:srgbClr val="0D0D0D"/>
                </a:solidFill>
              </a:rPr>
              <a:t>Expected Goals deep dive by </a:t>
            </a:r>
            <a:r>
              <a:rPr lang="en-GB" sz="800" dirty="0">
                <a:solidFill>
                  <a:srgbClr val="0D0D0D"/>
                </a:solidFill>
                <a:hlinkClick r:id="rId31"/>
              </a:rPr>
              <a:t>Andrew Puopolo</a:t>
            </a:r>
            <a:r>
              <a:rPr lang="en-GB" sz="800" dirty="0">
                <a:solidFill>
                  <a:srgbClr val="0D0D0D"/>
                </a:solidFill>
              </a:rPr>
              <a:t>: </a:t>
            </a:r>
            <a:r>
              <a:rPr lang="en-GB" sz="800" dirty="0">
                <a:solidFill>
                  <a:srgbClr val="00275E"/>
                </a:solidFill>
                <a:hlinkClick r:id="rId32">
                  <a:extLst>
                    <a:ext uri="{A12FA001-AC4F-418D-AE19-62706E023703}">
                      <ahyp:hlinkClr xmlns:ahyp="http://schemas.microsoft.com/office/drawing/2018/hyperlinkcolor" val="tx"/>
                    </a:ext>
                  </a:extLst>
                </a:hlinkClick>
              </a:rPr>
              <a:t>github.com/andrewsimplebet/expected_goals_deep_dive</a:t>
            </a:r>
            <a:endParaRPr lang="en-GB" sz="800" dirty="0">
              <a:solidFill>
                <a:srgbClr val="00275E"/>
              </a:solidFill>
            </a:endParaRPr>
          </a:p>
          <a:p>
            <a:r>
              <a:rPr lang="en-GB" sz="800" dirty="0">
                <a:solidFill>
                  <a:srgbClr val="0D0D0D"/>
                </a:solidFill>
              </a:rPr>
              <a:t>Fitting your own football </a:t>
            </a:r>
            <a:r>
              <a:rPr lang="en-GB" sz="800" dirty="0" err="1">
                <a:solidFill>
                  <a:srgbClr val="0D0D0D"/>
                </a:solidFill>
              </a:rPr>
              <a:t>xG</a:t>
            </a:r>
            <a:r>
              <a:rPr lang="en-GB" sz="800" dirty="0">
                <a:solidFill>
                  <a:srgbClr val="0D0D0D"/>
                </a:solidFill>
              </a:rPr>
              <a:t> model by </a:t>
            </a:r>
            <a:r>
              <a:rPr lang="en-GB" sz="800" dirty="0">
                <a:solidFill>
                  <a:srgbClr val="0D0D0D"/>
                </a:solidFill>
                <a:hlinkClick r:id="rId33"/>
              </a:rPr>
              <a:t>Ismael Gomez</a:t>
            </a:r>
            <a:r>
              <a:rPr lang="en-GB" sz="800" dirty="0">
                <a:solidFill>
                  <a:srgbClr val="0D0D0D"/>
                </a:solidFill>
              </a:rPr>
              <a:t>: </a:t>
            </a:r>
            <a:r>
              <a:rPr lang="en-GB" sz="800" dirty="0">
                <a:solidFill>
                  <a:srgbClr val="0D0D0D"/>
                </a:solidFill>
                <a:hlinkClick r:id="rId34"/>
              </a:rPr>
              <a:t>https://www.datofutbol.cl/xg-model/</a:t>
            </a:r>
            <a:r>
              <a:rPr lang="en-GB" sz="800" dirty="0">
                <a:solidFill>
                  <a:srgbClr val="0D0D0D"/>
                </a:solidFill>
              </a:rPr>
              <a:t> </a:t>
            </a:r>
          </a:p>
          <a:p>
            <a:r>
              <a:rPr lang="en-GB" sz="800" dirty="0">
                <a:solidFill>
                  <a:srgbClr val="0D0D0D"/>
                </a:solidFill>
              </a:rPr>
              <a:t>Python for Fantasy Football by </a:t>
            </a:r>
            <a:r>
              <a:rPr lang="en-GB" sz="800" dirty="0">
                <a:solidFill>
                  <a:srgbClr val="0D0D0D"/>
                </a:solidFill>
                <a:hlinkClick r:id="rId35"/>
              </a:rPr>
              <a:t>Fantasy </a:t>
            </a:r>
            <a:r>
              <a:rPr lang="en-GB" sz="800" dirty="0" err="1">
                <a:solidFill>
                  <a:srgbClr val="0D0D0D"/>
                </a:solidFill>
                <a:hlinkClick r:id="rId35"/>
              </a:rPr>
              <a:t>Futopia</a:t>
            </a:r>
            <a:r>
              <a:rPr lang="en-GB" sz="800" dirty="0">
                <a:solidFill>
                  <a:srgbClr val="0D0D0D"/>
                </a:solidFill>
              </a:rPr>
              <a:t> (</a:t>
            </a:r>
            <a:r>
              <a:rPr lang="en-GB" sz="800" dirty="0">
                <a:solidFill>
                  <a:srgbClr val="0D0D0D"/>
                </a:solidFill>
                <a:hlinkClick r:id="rId36"/>
              </a:rPr>
              <a:t>Thomas Whelan</a:t>
            </a:r>
            <a:r>
              <a:rPr lang="en-GB" sz="800" dirty="0">
                <a:solidFill>
                  <a:srgbClr val="0D0D0D"/>
                </a:solidFill>
              </a:rPr>
              <a:t>): </a:t>
            </a:r>
            <a:r>
              <a:rPr lang="en-GB" sz="800" dirty="0">
                <a:solidFill>
                  <a:srgbClr val="0D0D0D"/>
                </a:solidFill>
                <a:hlinkClick r:id="rId37"/>
              </a:rPr>
              <a:t>http://www.fantasyfutopia.com/python-for-fantasy-football-introduction-to-machine-learning/</a:t>
            </a:r>
            <a:r>
              <a:rPr lang="en-GB" sz="800" dirty="0">
                <a:solidFill>
                  <a:srgbClr val="0D0D0D"/>
                </a:solidFill>
              </a:rPr>
              <a:t> </a:t>
            </a:r>
            <a:endParaRPr lang="en-GB" sz="800" dirty="0">
              <a:solidFill>
                <a:srgbClr val="00275E"/>
              </a:solidFill>
            </a:endParaRPr>
          </a:p>
          <a:p>
            <a:pPr marL="239395" indent="-239395"/>
            <a:endParaRPr lang="en-GB" sz="800" b="1" dirty="0">
              <a:solidFill>
                <a:srgbClr val="0D0D0D"/>
              </a:solidFill>
            </a:endParaRPr>
          </a:p>
          <a:p>
            <a:pPr marL="0" indent="0">
              <a:buNone/>
            </a:pPr>
            <a:r>
              <a:rPr lang="en-GB" sz="800" b="1" dirty="0">
                <a:solidFill>
                  <a:srgbClr val="0D0D0D"/>
                </a:solidFill>
              </a:rPr>
              <a:t>Articles:</a:t>
            </a:r>
            <a:endParaRPr lang="en-GB" sz="800" dirty="0">
              <a:solidFill>
                <a:srgbClr val="0D0D0D"/>
              </a:solidFill>
            </a:endParaRPr>
          </a:p>
          <a:p>
            <a:pPr marL="239395" indent="-239395"/>
            <a:r>
              <a:rPr lang="en-GB" sz="800" dirty="0" err="1">
                <a:solidFill>
                  <a:srgbClr val="0D0D0D"/>
                </a:solidFill>
              </a:rPr>
              <a:t>xG</a:t>
            </a:r>
            <a:r>
              <a:rPr lang="en-GB" sz="800" dirty="0">
                <a:solidFill>
                  <a:srgbClr val="0D0D0D"/>
                </a:solidFill>
              </a:rPr>
              <a:t> explained by </a:t>
            </a:r>
            <a:r>
              <a:rPr lang="en-GB" sz="800" dirty="0" err="1">
                <a:solidFill>
                  <a:srgbClr val="0D0D0D"/>
                </a:solidFill>
              </a:rPr>
              <a:t>FBref</a:t>
            </a:r>
            <a:r>
              <a:rPr lang="en-GB" sz="800" dirty="0">
                <a:solidFill>
                  <a:srgbClr val="0D0D0D"/>
                </a:solidFill>
              </a:rPr>
              <a:t>: </a:t>
            </a:r>
            <a:r>
              <a:rPr lang="en-GB" sz="800" dirty="0">
                <a:solidFill>
                  <a:srgbClr val="0D0D0D"/>
                </a:solidFill>
                <a:hlinkClick r:id="rId38"/>
              </a:rPr>
              <a:t>https://fbref.com/en/expected-goals-model-explained/</a:t>
            </a:r>
            <a:r>
              <a:rPr lang="en-GB" sz="800" dirty="0">
                <a:solidFill>
                  <a:srgbClr val="0D0D0D"/>
                </a:solidFill>
              </a:rPr>
              <a:t> </a:t>
            </a:r>
          </a:p>
          <a:p>
            <a:pPr marL="239395" indent="-239395"/>
            <a:r>
              <a:rPr lang="en-GB" sz="800" dirty="0">
                <a:solidFill>
                  <a:srgbClr val="0D0D0D"/>
                </a:solidFill>
              </a:rPr>
              <a:t>Bodies on the Line: Quantifying how defenders affect chances by </a:t>
            </a:r>
            <a:r>
              <a:rPr lang="en-GB" sz="800" dirty="0">
                <a:solidFill>
                  <a:srgbClr val="0D0D0D"/>
                </a:solidFill>
                <a:hlinkClick r:id="rId39"/>
              </a:rPr>
              <a:t>Laurie Shaw</a:t>
            </a:r>
            <a:r>
              <a:rPr lang="en-GB" sz="800" dirty="0">
                <a:solidFill>
                  <a:srgbClr val="0D0D0D"/>
                </a:solidFill>
              </a:rPr>
              <a:t>: http://</a:t>
            </a:r>
            <a:r>
              <a:rPr lang="en-GB" sz="800" dirty="0" err="1">
                <a:solidFill>
                  <a:srgbClr val="0D0D0D"/>
                </a:solidFill>
              </a:rPr>
              <a:t>eightyfivepoints.blogspot.com</a:t>
            </a:r>
            <a:r>
              <a:rPr lang="en-GB" sz="800" dirty="0">
                <a:solidFill>
                  <a:srgbClr val="0D0D0D"/>
                </a:solidFill>
              </a:rPr>
              <a:t>/2017/09/bodies-on-line-quantifying-</a:t>
            </a:r>
            <a:r>
              <a:rPr lang="en-GB" sz="800" dirty="0" err="1">
                <a:solidFill>
                  <a:srgbClr val="0D0D0D"/>
                </a:solidFill>
              </a:rPr>
              <a:t>how.html</a:t>
            </a:r>
            <a:r>
              <a:rPr lang="en-GB" sz="800" dirty="0">
                <a:solidFill>
                  <a:srgbClr val="0D0D0D"/>
                </a:solidFill>
              </a:rPr>
              <a:t>.</a:t>
            </a:r>
          </a:p>
          <a:p>
            <a:pPr marL="239395" indent="-239395"/>
            <a:r>
              <a:rPr lang="en-GB" sz="800" dirty="0">
                <a:solidFill>
                  <a:srgbClr val="0D0D0D"/>
                </a:solidFill>
              </a:rPr>
              <a:t>Should you write about real goals or expected goals? A guide for journalists by </a:t>
            </a:r>
            <a:r>
              <a:rPr lang="en-GB" sz="800" dirty="0">
                <a:solidFill>
                  <a:srgbClr val="0D0D0D"/>
                </a:solidFill>
                <a:hlinkClick r:id="rId4"/>
              </a:rPr>
              <a:t>David Sumpter</a:t>
            </a:r>
            <a:r>
              <a:rPr lang="en-GB" sz="800" dirty="0">
                <a:solidFill>
                  <a:srgbClr val="0D0D0D"/>
                </a:solidFill>
              </a:rPr>
              <a:t>: </a:t>
            </a:r>
            <a:r>
              <a:rPr lang="en-GB" sz="800" dirty="0">
                <a:solidFill>
                  <a:srgbClr val="0D0D0D"/>
                </a:solidFill>
                <a:hlinkClick r:id="rId40"/>
              </a:rPr>
              <a:t>https://soccermatics.medium.com/should-you-write-about-real-goals-or-expected-goals-a-guide-for-journalists-2cf0c7ec6bb6</a:t>
            </a:r>
            <a:r>
              <a:rPr lang="en-GB" sz="800" dirty="0">
                <a:solidFill>
                  <a:srgbClr val="0D0D0D"/>
                </a:solidFill>
              </a:rPr>
              <a:t> </a:t>
            </a:r>
          </a:p>
          <a:p>
            <a:pPr marL="239395" indent="-239395"/>
            <a:r>
              <a:rPr lang="en-GB" sz="800" dirty="0">
                <a:solidFill>
                  <a:srgbClr val="0D0D0D"/>
                </a:solidFill>
              </a:rPr>
              <a:t>How data availability affects the ability to learn good </a:t>
            </a:r>
            <a:r>
              <a:rPr lang="en-GB" sz="800" dirty="0" err="1">
                <a:solidFill>
                  <a:srgbClr val="0D0D0D"/>
                </a:solidFill>
              </a:rPr>
              <a:t>xG</a:t>
            </a:r>
            <a:r>
              <a:rPr lang="en-GB" sz="800" dirty="0">
                <a:solidFill>
                  <a:srgbClr val="0D0D0D"/>
                </a:solidFill>
              </a:rPr>
              <a:t> models by </a:t>
            </a:r>
            <a:r>
              <a:rPr lang="en-GB" sz="800" dirty="0">
                <a:solidFill>
                  <a:srgbClr val="0D0D0D"/>
                </a:solidFill>
                <a:hlinkClick r:id="rId41"/>
              </a:rPr>
              <a:t>Jesse Davis</a:t>
            </a:r>
            <a:r>
              <a:rPr lang="en-GB" sz="800" dirty="0">
                <a:solidFill>
                  <a:srgbClr val="0D0D0D"/>
                </a:solidFill>
              </a:rPr>
              <a:t> and </a:t>
            </a:r>
            <a:r>
              <a:rPr lang="en-GB" sz="800" dirty="0">
                <a:solidFill>
                  <a:srgbClr val="0D0D0D"/>
                </a:solidFill>
                <a:hlinkClick r:id="rId42"/>
              </a:rPr>
              <a:t>Pieter Robberechts</a:t>
            </a:r>
            <a:r>
              <a:rPr lang="en-GB" sz="800" dirty="0">
                <a:solidFill>
                  <a:srgbClr val="0D0D0D"/>
                </a:solidFill>
              </a:rPr>
              <a:t>: </a:t>
            </a:r>
            <a:r>
              <a:rPr lang="en-GB" sz="800" dirty="0">
                <a:solidFill>
                  <a:srgbClr val="0D0D0D"/>
                </a:solidFill>
                <a:hlinkClick r:id="rId43"/>
              </a:rPr>
              <a:t>https://dtai.cs.kuleuven.be/sports/blog/how-data-availability-affects-the-ability-to-learn-good-xg-models</a:t>
            </a:r>
            <a:r>
              <a:rPr lang="en-GB" sz="800" dirty="0">
                <a:solidFill>
                  <a:srgbClr val="0D0D0D"/>
                </a:solidFill>
              </a:rPr>
              <a:t> </a:t>
            </a:r>
          </a:p>
          <a:p>
            <a:pPr marL="239395" indent="-239395"/>
            <a:r>
              <a:rPr lang="en-GB" sz="800" dirty="0">
                <a:solidFill>
                  <a:srgbClr val="0D0D0D"/>
                </a:solidFill>
              </a:rPr>
              <a:t>Expected Goals and Unexpected Goals by </a:t>
            </a:r>
            <a:r>
              <a:rPr lang="en-GB" sz="800" dirty="0">
                <a:solidFill>
                  <a:srgbClr val="0D0D0D"/>
                </a:solidFill>
                <a:hlinkClick r:id="rId44"/>
              </a:rPr>
              <a:t>Garry Gelade</a:t>
            </a:r>
            <a:r>
              <a:rPr lang="en-GB" sz="800" dirty="0">
                <a:solidFill>
                  <a:srgbClr val="0D0D0D"/>
                </a:solidFill>
              </a:rPr>
              <a:t>: </a:t>
            </a:r>
            <a:r>
              <a:rPr lang="en-GB" sz="800" dirty="0">
                <a:solidFill>
                  <a:srgbClr val="0D0D0D"/>
                </a:solidFill>
                <a:hlinkClick r:id="rId45"/>
              </a:rPr>
              <a:t>https://web.archive.org/web/20200724125157/http://business-analytic.co.uk/blog/expected-goals-and-unexpected-goals/</a:t>
            </a:r>
            <a:r>
              <a:rPr lang="en-GB" sz="800" dirty="0">
                <a:solidFill>
                  <a:srgbClr val="0D0D0D"/>
                </a:solidFill>
              </a:rPr>
              <a:t> </a:t>
            </a:r>
          </a:p>
          <a:p>
            <a:pPr marL="239395" indent="-239395"/>
            <a:r>
              <a:rPr lang="en-GB" sz="800" dirty="0">
                <a:solidFill>
                  <a:srgbClr val="0D0D0D"/>
                </a:solidFill>
              </a:rPr>
              <a:t>Assessing Expected Goals Models. Part 1: Shots by </a:t>
            </a:r>
            <a:r>
              <a:rPr lang="en-GB" sz="800" dirty="0">
                <a:solidFill>
                  <a:srgbClr val="0D0D0D"/>
                </a:solidFill>
                <a:hlinkClick r:id="rId44"/>
              </a:rPr>
              <a:t>Garry Gelade</a:t>
            </a:r>
            <a:r>
              <a:rPr lang="en-GB" sz="800" dirty="0">
                <a:solidFill>
                  <a:srgbClr val="0D0D0D"/>
                </a:solidFill>
              </a:rPr>
              <a:t>: </a:t>
            </a:r>
            <a:r>
              <a:rPr lang="en-GB" sz="800" dirty="0">
                <a:solidFill>
                  <a:srgbClr val="0D0D0D"/>
                </a:solidFill>
                <a:hlinkClick r:id="rId46"/>
              </a:rPr>
              <a:t>https://web.archive.org/web/20200724125157/http://business-analytic.co.uk/blog/evaluating-expected-goals-models/</a:t>
            </a:r>
            <a:endParaRPr lang="en-GB" sz="800" dirty="0">
              <a:solidFill>
                <a:srgbClr val="0D0D0D"/>
              </a:solidFill>
            </a:endParaRPr>
          </a:p>
          <a:p>
            <a:pPr marL="239395" indent="-239395"/>
            <a:r>
              <a:rPr lang="en-GB" sz="800" dirty="0">
                <a:solidFill>
                  <a:srgbClr val="0D0D0D"/>
                </a:solidFill>
              </a:rPr>
              <a:t>Assessing Expected Goals Models. Part 2: Anatomy of a Big Chance by </a:t>
            </a:r>
            <a:r>
              <a:rPr lang="en-GB" sz="800" dirty="0">
                <a:solidFill>
                  <a:srgbClr val="0D0D0D"/>
                </a:solidFill>
                <a:hlinkClick r:id="rId44"/>
              </a:rPr>
              <a:t>Garry Gelade</a:t>
            </a:r>
            <a:r>
              <a:rPr lang="en-GB" sz="800" dirty="0">
                <a:solidFill>
                  <a:srgbClr val="0D0D0D"/>
                </a:solidFill>
              </a:rPr>
              <a:t>: </a:t>
            </a:r>
            <a:r>
              <a:rPr lang="en-GB" sz="800" dirty="0">
                <a:solidFill>
                  <a:srgbClr val="0D0D0D"/>
                </a:solidFill>
                <a:hlinkClick r:id="rId47"/>
              </a:rPr>
              <a:t>https://web.archive.org/web/20200724125157/http://business-analytic.co.uk/blog/assessing-expected-goals-models-part-2-anatomy-of-a-big-chance/</a:t>
            </a:r>
            <a:r>
              <a:rPr lang="en-GB" sz="800" dirty="0">
                <a:solidFill>
                  <a:srgbClr val="0D0D0D"/>
                </a:solidFill>
              </a:rPr>
              <a:t> </a:t>
            </a:r>
          </a:p>
          <a:p>
            <a:pPr marL="0" indent="0">
              <a:buNone/>
            </a:pPr>
            <a:endParaRPr lang="en-GB" sz="800" b="1" dirty="0">
              <a:solidFill>
                <a:srgbClr val="0D0D0D"/>
              </a:solidFill>
            </a:endParaRPr>
          </a:p>
          <a:p>
            <a:pPr marL="0" indent="0">
              <a:buNone/>
            </a:pPr>
            <a:r>
              <a:rPr lang="en-GB" sz="800" b="1" dirty="0">
                <a:solidFill>
                  <a:srgbClr val="0D0D0D"/>
                </a:solidFill>
              </a:rPr>
              <a:t>Literature:</a:t>
            </a:r>
            <a:endParaRPr lang="en-GB" sz="800" dirty="0">
              <a:solidFill>
                <a:srgbClr val="0D0D0D"/>
              </a:solidFill>
            </a:endParaRPr>
          </a:p>
          <a:p>
            <a:r>
              <a:rPr lang="en-GB" sz="800" dirty="0">
                <a:solidFill>
                  <a:srgbClr val="0D0D0D"/>
                </a:solidFill>
              </a:rPr>
              <a:t>Expected Goals literature: </a:t>
            </a:r>
            <a:r>
              <a:rPr lang="en-GB" sz="800" dirty="0">
                <a:solidFill>
                  <a:srgbClr val="0D0D0D"/>
                </a:solidFill>
                <a:hlinkClick r:id="rId48"/>
              </a:rPr>
              <a:t>https://docs.google.com/document/d/1OY0dxqXIBgncj0UDgb97zOtczC-b6JUknPFWgD77ng4/edit</a:t>
            </a:r>
            <a:endParaRPr lang="en-GB" sz="8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Chance Quality/Expected Goals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2/3</a:t>
            </a:r>
            <a:endParaRPr lang="en-GB" dirty="0">
              <a:solidFill>
                <a:srgbClr val="28A0D3"/>
              </a:solidFill>
            </a:endParaRPr>
          </a:p>
        </p:txBody>
      </p:sp>
    </p:spTree>
    <p:extLst>
      <p:ext uri="{BB962C8B-B14F-4D97-AF65-F5344CB8AC3E}">
        <p14:creationId xmlns:p14="http://schemas.microsoft.com/office/powerpoint/2010/main" val="30322625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376156" cy="4736795"/>
          </a:xfrm>
        </p:spPr>
        <p:txBody>
          <a:bodyPr lIns="0" tIns="0" rIns="0" bIns="0" anchor="t">
            <a:noAutofit/>
          </a:bodyPr>
          <a:lstStyle/>
          <a:p>
            <a:pPr marL="0" indent="0">
              <a:buNone/>
            </a:pPr>
            <a:r>
              <a:rPr lang="en-GB" sz="900" b="1" dirty="0">
                <a:solidFill>
                  <a:srgbClr val="0D0D0D"/>
                </a:solidFill>
              </a:rPr>
              <a:t>Data visualisation</a:t>
            </a:r>
          </a:p>
          <a:p>
            <a:r>
              <a:rPr lang="en-GB" sz="900" dirty="0">
                <a:solidFill>
                  <a:srgbClr val="0D0D0D"/>
                </a:solidFill>
              </a:rPr>
              <a:t>How to Draw a Football Pitch by </a:t>
            </a:r>
            <a:r>
              <a:rPr lang="en-GB" sz="900" dirty="0">
                <a:solidFill>
                  <a:srgbClr val="0D0D0D"/>
                </a:solidFill>
                <a:hlinkClick r:id="rId3"/>
              </a:rPr>
              <a:t>Peter McKeever</a:t>
            </a:r>
            <a:r>
              <a:rPr lang="en-GB" sz="900" dirty="0">
                <a:solidFill>
                  <a:srgbClr val="0D0D0D"/>
                </a:solidFill>
              </a:rPr>
              <a:t>: </a:t>
            </a:r>
            <a:r>
              <a:rPr lang="en-GB" sz="900" dirty="0">
                <a:solidFill>
                  <a:srgbClr val="0D0D0D"/>
                </a:solidFill>
                <a:hlinkClick r:id="rId4"/>
              </a:rPr>
              <a:t>http://petermckeever.com/2020/10/how-to-draw-a-football-pitch/</a:t>
            </a:r>
            <a:r>
              <a:rPr lang="en-GB" sz="900" dirty="0">
                <a:solidFill>
                  <a:srgbClr val="0D0D0D"/>
                </a:solidFill>
              </a:rPr>
              <a:t> </a:t>
            </a:r>
          </a:p>
          <a:p>
            <a:r>
              <a:rPr lang="en-GB" sz="900" dirty="0">
                <a:solidFill>
                  <a:srgbClr val="0D0D0D"/>
                </a:solidFill>
              </a:rPr>
              <a:t>Match Timelines by </a:t>
            </a:r>
            <a:r>
              <a:rPr lang="en-GB" sz="900" dirty="0">
                <a:solidFill>
                  <a:srgbClr val="0D0D0D"/>
                </a:solidFill>
                <a:hlinkClick r:id="rId5"/>
              </a:rPr>
              <a:t>Ben Mayhew</a:t>
            </a:r>
            <a:r>
              <a:rPr lang="en-GB" sz="900" dirty="0">
                <a:solidFill>
                  <a:srgbClr val="0D0D0D"/>
                </a:solidFill>
              </a:rPr>
              <a:t>: </a:t>
            </a:r>
            <a:r>
              <a:rPr lang="en-GB" sz="900" dirty="0">
                <a:solidFill>
                  <a:srgbClr val="0D0D0D"/>
                </a:solidFill>
                <a:hlinkClick r:id="rId6"/>
              </a:rPr>
              <a:t>https://experimental361.com/explanations/match-timelines/</a:t>
            </a:r>
            <a:r>
              <a:rPr lang="en-GB" sz="900" dirty="0">
                <a:solidFill>
                  <a:srgbClr val="0D0D0D"/>
                </a:solidFill>
              </a:rPr>
              <a:t> </a:t>
            </a:r>
          </a:p>
          <a:p>
            <a:r>
              <a:rPr lang="en-GB" sz="900" dirty="0">
                <a:solidFill>
                  <a:srgbClr val="0D0D0D"/>
                </a:solidFill>
              </a:rPr>
              <a:t>How To Create </a:t>
            </a:r>
            <a:r>
              <a:rPr lang="en-GB" sz="900" dirty="0" err="1">
                <a:solidFill>
                  <a:srgbClr val="0D0D0D"/>
                </a:solidFill>
              </a:rPr>
              <a:t>xG</a:t>
            </a:r>
            <a:r>
              <a:rPr lang="en-GB" sz="900" dirty="0">
                <a:solidFill>
                  <a:srgbClr val="0D0D0D"/>
                </a:solidFill>
              </a:rPr>
              <a:t> flow charts in Python by </a:t>
            </a:r>
            <a:r>
              <a:rPr lang="en-GB" sz="900" dirty="0">
                <a:solidFill>
                  <a:srgbClr val="0D0D0D"/>
                </a:solidFill>
                <a:hlinkClick r:id="rId7"/>
              </a:rPr>
              <a:t>McKay Johns</a:t>
            </a:r>
            <a:r>
              <a:rPr lang="en-GB" sz="900" dirty="0">
                <a:solidFill>
                  <a:srgbClr val="0D0D0D"/>
                </a:solidFill>
              </a:rPr>
              <a:t>: </a:t>
            </a:r>
            <a:r>
              <a:rPr lang="en-GB" sz="900" dirty="0">
                <a:solidFill>
                  <a:srgbClr val="0D0D0D"/>
                </a:solidFill>
                <a:hlinkClick r:id="rId8"/>
              </a:rPr>
              <a:t>https://www.youtube.com/watch?v=bvoOOYMQkac</a:t>
            </a:r>
            <a:r>
              <a:rPr lang="en-GB" sz="900" dirty="0">
                <a:solidFill>
                  <a:srgbClr val="0D0D0D"/>
                </a:solidFill>
              </a:rPr>
              <a:t> </a:t>
            </a:r>
          </a:p>
          <a:p>
            <a:r>
              <a:rPr lang="en-GB" sz="900" dirty="0">
                <a:solidFill>
                  <a:srgbClr val="0D0D0D"/>
                </a:solidFill>
              </a:rPr>
              <a:t>Dimension of a standard football pitch: </a:t>
            </a:r>
            <a:r>
              <a:rPr lang="en-GB" sz="900" dirty="0">
                <a:solidFill>
                  <a:srgbClr val="0D0D0D"/>
                </a:solidFill>
                <a:hlinkClick r:id="rId9"/>
              </a:rPr>
              <a:t>https://en.wikipedia.org/wiki/Football_pitch</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Official documentation</a:t>
            </a:r>
          </a:p>
          <a:p>
            <a:r>
              <a:rPr lang="en-GB" sz="900" dirty="0">
                <a:solidFill>
                  <a:srgbClr val="0D0D0D"/>
                </a:solidFill>
              </a:rPr>
              <a:t>scikit-learn documentation for Logistic Regression: </a:t>
            </a:r>
            <a:r>
              <a:rPr lang="en-GB" sz="900" dirty="0">
                <a:solidFill>
                  <a:srgbClr val="00275E"/>
                </a:solidFill>
                <a:hlinkClick r:id="rId10">
                  <a:extLst>
                    <a:ext uri="{A12FA001-AC4F-418D-AE19-62706E023703}">
                      <ahyp:hlinkClr xmlns:ahyp="http://schemas.microsoft.com/office/drawing/2018/hyperlinkcolor" val="tx"/>
                    </a:ext>
                  </a:extLst>
                </a:hlinkClick>
              </a:rPr>
              <a:t>https://scikit-learn.org/stable/modules/generated/sklearn.linear_model.LogisticRegression.html</a:t>
            </a:r>
            <a:r>
              <a:rPr lang="en-GB" sz="900" dirty="0">
                <a:solidFill>
                  <a:srgbClr val="00275E"/>
                </a:solidFill>
              </a:rPr>
              <a:t> </a:t>
            </a:r>
          </a:p>
          <a:p>
            <a:r>
              <a:rPr lang="en-GB" sz="900" dirty="0">
                <a:solidFill>
                  <a:srgbClr val="0D0D0D"/>
                </a:solidFill>
              </a:rPr>
              <a:t>scikit-learn documentation for Decision Trees: </a:t>
            </a:r>
            <a:r>
              <a:rPr lang="en-GB" sz="900" dirty="0">
                <a:solidFill>
                  <a:srgbClr val="00275E"/>
                </a:solidFill>
                <a:hlinkClick r:id="rId11">
                  <a:extLst>
                    <a:ext uri="{A12FA001-AC4F-418D-AE19-62706E023703}">
                      <ahyp:hlinkClr xmlns:ahyp="http://schemas.microsoft.com/office/drawing/2018/hyperlinkcolor" val="tx"/>
                    </a:ext>
                  </a:extLst>
                </a:hlinkClick>
              </a:rPr>
              <a:t>https://scikit-learn.org/stable/modules/generated/sklearn.tree.DecisionTreeClassifier.html</a:t>
            </a:r>
            <a:r>
              <a:rPr lang="en-GB" sz="900" dirty="0">
                <a:solidFill>
                  <a:srgbClr val="00275E"/>
                </a:solidFill>
              </a:rPr>
              <a:t> </a:t>
            </a:r>
          </a:p>
          <a:p>
            <a:r>
              <a:rPr lang="en-GB" sz="900" dirty="0">
                <a:solidFill>
                  <a:srgbClr val="0D0D0D"/>
                </a:solidFill>
              </a:rPr>
              <a:t>scikit-learn documentation for Random Forests: </a:t>
            </a:r>
            <a:r>
              <a:rPr lang="en-GB" sz="900" dirty="0">
                <a:solidFill>
                  <a:srgbClr val="00275E"/>
                </a:solidFill>
                <a:hlinkClick r:id="rId12">
                  <a:extLst>
                    <a:ext uri="{A12FA001-AC4F-418D-AE19-62706E023703}">
                      <ahyp:hlinkClr xmlns:ahyp="http://schemas.microsoft.com/office/drawing/2018/hyperlinkcolor" val="tx"/>
                    </a:ext>
                  </a:extLst>
                </a:hlinkClick>
              </a:rPr>
              <a:t>https://scikit-learn.org/stable/modules/generated/sklearn.ensemble.RandomForestClassifier.html?highlight=random%20forest#sklearn.ensemble.RandomForestClassifier</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Libraries:</a:t>
            </a:r>
          </a:p>
          <a:p>
            <a:r>
              <a:rPr lang="en-GB" sz="900" dirty="0">
                <a:solidFill>
                  <a:srgbClr val="0D0D0D"/>
                </a:solidFill>
              </a:rPr>
              <a:t>mplsoccer by </a:t>
            </a:r>
            <a:r>
              <a:rPr lang="en-GB" sz="900" dirty="0">
                <a:solidFill>
                  <a:srgbClr val="0D0D0D"/>
                </a:solidFill>
                <a:hlinkClick r:id="rId13"/>
              </a:rPr>
              <a:t>Andrew Rowlinson</a:t>
            </a:r>
            <a:r>
              <a:rPr lang="en-GB" sz="900" dirty="0">
                <a:solidFill>
                  <a:srgbClr val="0D0D0D"/>
                </a:solidFill>
              </a:rPr>
              <a:t>: </a:t>
            </a:r>
            <a:r>
              <a:rPr lang="en-GB" sz="900" dirty="0">
                <a:solidFill>
                  <a:srgbClr val="0D0D0D"/>
                </a:solidFill>
                <a:hlinkClick r:id="rId14"/>
              </a:rPr>
              <a:t>https://github.com/andrewRowlinson/mplsoccer</a:t>
            </a:r>
            <a:r>
              <a:rPr lang="en-GB" sz="900" dirty="0">
                <a:solidFill>
                  <a:srgbClr val="0D0D0D"/>
                </a:solidFill>
              </a:rPr>
              <a:t> </a:t>
            </a:r>
          </a:p>
          <a:p>
            <a:r>
              <a:rPr lang="en-GB" sz="900" dirty="0" err="1">
                <a:solidFill>
                  <a:srgbClr val="0D0D0D"/>
                </a:solidFill>
              </a:rPr>
              <a:t>SoccermaticsForPython</a:t>
            </a:r>
            <a:r>
              <a:rPr lang="en-GB" sz="900" dirty="0">
                <a:solidFill>
                  <a:srgbClr val="0D0D0D"/>
                </a:solidFill>
              </a:rPr>
              <a:t> by </a:t>
            </a:r>
            <a:r>
              <a:rPr lang="en-GB" sz="900" dirty="0">
                <a:solidFill>
                  <a:srgbClr val="0D0D0D"/>
                </a:solidFill>
                <a:hlinkClick r:id="rId15"/>
              </a:rPr>
              <a:t>David Sumpter</a:t>
            </a:r>
            <a:r>
              <a:rPr lang="en-GB" sz="900" dirty="0">
                <a:solidFill>
                  <a:srgbClr val="0D0D0D"/>
                </a:solidFill>
              </a:rPr>
              <a:t>: </a:t>
            </a:r>
            <a:r>
              <a:rPr lang="en-GB" sz="900" dirty="0">
                <a:solidFill>
                  <a:srgbClr val="0D0D0D"/>
                </a:solidFill>
                <a:hlinkClick r:id="rId16"/>
              </a:rPr>
              <a:t>https://github.com/Friends-of-Tracking-Data-FoTD/SoccermaticsForPython</a:t>
            </a:r>
            <a:r>
              <a:rPr lang="en-GB" sz="900" dirty="0">
                <a:solidFill>
                  <a:srgbClr val="0D0D0D"/>
                </a:solidFill>
              </a:rPr>
              <a:t> </a:t>
            </a:r>
          </a:p>
          <a:p>
            <a:r>
              <a:rPr lang="en-GB" sz="900" dirty="0" err="1">
                <a:solidFill>
                  <a:srgbClr val="0D0D0D"/>
                </a:solidFill>
              </a:rPr>
              <a:t>LaurieOnTracking</a:t>
            </a:r>
            <a:r>
              <a:rPr lang="en-GB" sz="900" dirty="0">
                <a:solidFill>
                  <a:srgbClr val="0D0D0D"/>
                </a:solidFill>
              </a:rPr>
              <a:t> by </a:t>
            </a:r>
            <a:r>
              <a:rPr lang="en-GB" sz="900" dirty="0">
                <a:solidFill>
                  <a:srgbClr val="0D0D0D"/>
                </a:solidFill>
                <a:hlinkClick r:id="rId17"/>
              </a:rPr>
              <a:t>Laurie Shaw</a:t>
            </a:r>
            <a:r>
              <a:rPr lang="en-GB" sz="900" dirty="0">
                <a:solidFill>
                  <a:srgbClr val="0D0D0D"/>
                </a:solidFill>
              </a:rPr>
              <a:t>: </a:t>
            </a:r>
            <a:r>
              <a:rPr lang="en-GB" sz="900" dirty="0">
                <a:solidFill>
                  <a:srgbClr val="0D0D0D"/>
                </a:solidFill>
                <a:hlinkClick r:id="rId18"/>
              </a:rPr>
              <a:t>https://github.com/Friends-of-Tracking-Data-FoTD/LaurieOnTracking</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Books:</a:t>
            </a:r>
          </a:p>
          <a:p>
            <a:r>
              <a:rPr lang="en-GB" sz="900" dirty="0">
                <a:solidFill>
                  <a:srgbClr val="0D0D0D"/>
                </a:solidFill>
              </a:rPr>
              <a:t>The Numbers Game by </a:t>
            </a:r>
            <a:r>
              <a:rPr lang="en-GB" sz="900" dirty="0">
                <a:solidFill>
                  <a:srgbClr val="0D0D0D"/>
                </a:solidFill>
                <a:hlinkClick r:id="rId19"/>
              </a:rPr>
              <a:t>Chris Anderson</a:t>
            </a:r>
            <a:r>
              <a:rPr lang="en-GB" sz="900" dirty="0">
                <a:solidFill>
                  <a:srgbClr val="0D0D0D"/>
                </a:solidFill>
              </a:rPr>
              <a:t> and </a:t>
            </a:r>
            <a:r>
              <a:rPr lang="en-GB" sz="900" dirty="0">
                <a:solidFill>
                  <a:srgbClr val="0D0D0D"/>
                </a:solidFill>
                <a:hlinkClick r:id="rId20"/>
              </a:rPr>
              <a:t>David Sally</a:t>
            </a:r>
            <a:endParaRPr lang="en-GB" sz="900" dirty="0">
              <a:solidFill>
                <a:srgbClr val="0D0D0D"/>
              </a:solidFill>
            </a:endParaRPr>
          </a:p>
          <a:p>
            <a:r>
              <a:rPr lang="en-GB" sz="900" dirty="0" err="1">
                <a:solidFill>
                  <a:srgbClr val="0D0D0D"/>
                </a:solidFill>
              </a:rPr>
              <a:t>Soccermatics</a:t>
            </a:r>
            <a:r>
              <a:rPr lang="en-GB" sz="900" dirty="0">
                <a:solidFill>
                  <a:srgbClr val="0D0D0D"/>
                </a:solidFill>
              </a:rPr>
              <a:t> by </a:t>
            </a:r>
            <a:r>
              <a:rPr lang="en-GB" sz="900" dirty="0">
                <a:solidFill>
                  <a:srgbClr val="0D0D0D"/>
                </a:solidFill>
                <a:hlinkClick r:id="rId15"/>
              </a:rPr>
              <a:t>David Sumpter</a:t>
            </a:r>
            <a:endParaRPr lang="en-GB" sz="900" dirty="0">
              <a:solidFill>
                <a:srgbClr val="0D0D0D"/>
              </a:solidFill>
            </a:endParaRPr>
          </a:p>
          <a:p>
            <a:endParaRPr lang="en-GB" sz="900" dirty="0">
              <a:solidFill>
                <a:srgbClr val="0D0D0D"/>
              </a:solidFill>
            </a:endParaRPr>
          </a:p>
          <a:p>
            <a:pPr marL="0" indent="0">
              <a:buNone/>
            </a:pPr>
            <a:r>
              <a:rPr lang="en-GB" sz="900" b="1" dirty="0">
                <a:solidFill>
                  <a:srgbClr val="0D0D0D"/>
                </a:solidFill>
              </a:rPr>
              <a:t>Vender Documentation</a:t>
            </a:r>
            <a:endParaRPr lang="en-GB" sz="900" dirty="0">
              <a:solidFill>
                <a:srgbClr val="0D0D0D"/>
              </a:solidFill>
            </a:endParaRPr>
          </a:p>
          <a:p>
            <a:pPr marL="239395" indent="-239395"/>
            <a:r>
              <a:rPr lang="en-GB" sz="900" dirty="0">
                <a:solidFill>
                  <a:srgbClr val="0D0D0D"/>
                </a:solidFill>
              </a:rPr>
              <a:t>Metrica Sports documentation: </a:t>
            </a:r>
            <a:r>
              <a:rPr lang="en-GB" sz="900" dirty="0">
                <a:solidFill>
                  <a:srgbClr val="00275E"/>
                </a:solidFill>
                <a:hlinkClick r:id="rId21">
                  <a:extLst>
                    <a:ext uri="{A12FA001-AC4F-418D-AE19-62706E023703}">
                      <ahyp:hlinkClr xmlns:ahyp="http://schemas.microsoft.com/office/drawing/2018/hyperlinkcolor" val="tx"/>
                    </a:ext>
                  </a:extLst>
                </a:hlinkClick>
              </a:rPr>
              <a:t>github.com/metrica-sports/sample-data/blob/master/documentation/events-definitions.pdf</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Key Python libraries used:</a:t>
            </a:r>
            <a:endParaRPr lang="en-GB" sz="900" dirty="0">
              <a:solidFill>
                <a:srgbClr val="0D0D0D"/>
              </a:solidFill>
            </a:endParaRPr>
          </a:p>
          <a:p>
            <a:pPr marL="239395" indent="-239395"/>
            <a:r>
              <a:rPr lang="en-GB" sz="900" dirty="0">
                <a:solidFill>
                  <a:srgbClr val="00275E"/>
                </a:solidFill>
                <a:hlinkClick r:id="rId22">
                  <a:extLst>
                    <a:ext uri="{A12FA001-AC4F-418D-AE19-62706E023703}">
                      <ahyp:hlinkClr xmlns:ahyp="http://schemas.microsoft.com/office/drawing/2018/hyperlinkcolor" val="tx"/>
                    </a:ext>
                  </a:extLst>
                </a:hlinkClick>
              </a:rPr>
              <a:t>pandas</a:t>
            </a:r>
            <a:endParaRPr lang="en-GB" sz="900" dirty="0">
              <a:solidFill>
                <a:srgbClr val="00275E"/>
              </a:solidFill>
            </a:endParaRPr>
          </a:p>
          <a:p>
            <a:pPr marL="239395" indent="-239395"/>
            <a:r>
              <a:rPr lang="en-GB" sz="900" dirty="0">
                <a:solidFill>
                  <a:srgbClr val="00275E"/>
                </a:solidFill>
                <a:hlinkClick r:id="rId23">
                  <a:extLst>
                    <a:ext uri="{A12FA001-AC4F-418D-AE19-62706E023703}">
                      <ahyp:hlinkClr xmlns:ahyp="http://schemas.microsoft.com/office/drawing/2018/hyperlinkcolor" val="tx"/>
                    </a:ext>
                  </a:extLst>
                </a:hlinkClick>
              </a:rPr>
              <a:t>Matplotlib</a:t>
            </a:r>
            <a:endParaRPr lang="en-GB" sz="900" dirty="0">
              <a:solidFill>
                <a:srgbClr val="00275E"/>
              </a:solidFill>
            </a:endParaRPr>
          </a:p>
          <a:p>
            <a:pPr marL="239395" indent="-239395"/>
            <a:r>
              <a:rPr lang="en-GB" sz="900" dirty="0">
                <a:solidFill>
                  <a:srgbClr val="00275E"/>
                </a:solidFill>
                <a:hlinkClick r:id="rId24">
                  <a:extLst>
                    <a:ext uri="{A12FA001-AC4F-418D-AE19-62706E023703}">
                      <ahyp:hlinkClr xmlns:ahyp="http://schemas.microsoft.com/office/drawing/2018/hyperlinkcolor" val="tx"/>
                    </a:ext>
                  </a:extLst>
                </a:hlinkClick>
              </a:rPr>
              <a:t>scikit-learn</a:t>
            </a:r>
            <a:endParaRPr lang="en-GB" sz="900" dirty="0">
              <a:solidFill>
                <a:srgbClr val="00275E"/>
              </a:solidFill>
            </a:endParaRPr>
          </a:p>
          <a:p>
            <a:pPr marL="0" indent="0">
              <a:buNone/>
            </a:pPr>
            <a:endParaRPr lang="en-GB" sz="900" b="1" dirty="0">
              <a:solidFill>
                <a:srgbClr val="0D0D0D"/>
              </a:solidFill>
            </a:endParaRPr>
          </a:p>
          <a:p>
            <a:pPr marL="0" indent="0">
              <a:buNone/>
            </a:pPr>
            <a:r>
              <a:rPr lang="en-GB" sz="900" b="1" dirty="0">
                <a:solidFill>
                  <a:srgbClr val="0D0D0D"/>
                </a:solidFill>
              </a:rPr>
              <a:t>Resources:</a:t>
            </a:r>
            <a:endParaRPr lang="en-GB" sz="900" dirty="0">
              <a:solidFill>
                <a:srgbClr val="0D0D0D"/>
              </a:solidFill>
            </a:endParaRPr>
          </a:p>
          <a:p>
            <a:pPr marL="239395" indent="-239395"/>
            <a:r>
              <a:rPr lang="en-GB" sz="900" dirty="0">
                <a:solidFill>
                  <a:srgbClr val="0D0D0D"/>
                </a:solidFill>
              </a:rPr>
              <a:t>Concise list of publicly available Football Analytics resources by </a:t>
            </a:r>
            <a:r>
              <a:rPr lang="en-GB" sz="900" dirty="0" err="1">
                <a:solidFill>
                  <a:srgbClr val="0D0D0D"/>
                </a:solidFill>
              </a:rPr>
              <a:t>Edd</a:t>
            </a:r>
            <a:r>
              <a:rPr lang="en-GB" sz="900" dirty="0">
                <a:solidFill>
                  <a:srgbClr val="0D0D0D"/>
                </a:solidFill>
              </a:rPr>
              <a:t> Webster: </a:t>
            </a:r>
            <a:r>
              <a:rPr lang="en-GB" sz="900" dirty="0">
                <a:solidFill>
                  <a:srgbClr val="0D0D0D"/>
                </a:solidFill>
                <a:hlinkClick r:id="rId25"/>
              </a:rPr>
              <a:t>github.com/eddwebster/football_analytics</a:t>
            </a:r>
            <a:r>
              <a:rPr lang="en-GB" sz="900" dirty="0">
                <a:solidFill>
                  <a:srgbClr val="0D0D0D"/>
                </a:solidFill>
              </a:rPr>
              <a:t> </a:t>
            </a:r>
          </a:p>
          <a:p>
            <a:pPr marL="239395" indent="-239395"/>
            <a:r>
              <a:rPr lang="en-GB" sz="900" dirty="0">
                <a:solidFill>
                  <a:srgbClr val="0D0D0D"/>
                </a:solidFill>
              </a:rPr>
              <a:t>YouTube playlists by </a:t>
            </a:r>
            <a:r>
              <a:rPr lang="en-GB" sz="900" dirty="0" err="1">
                <a:solidFill>
                  <a:srgbClr val="0D0D0D"/>
                </a:solidFill>
              </a:rPr>
              <a:t>Edd</a:t>
            </a:r>
            <a:r>
              <a:rPr lang="en-GB" sz="900" dirty="0">
                <a:solidFill>
                  <a:srgbClr val="0D0D0D"/>
                </a:solidFill>
              </a:rPr>
              <a:t> Webster:</a:t>
            </a:r>
          </a:p>
          <a:p>
            <a:pPr marL="527388" lvl="1" indent="-239395"/>
            <a:r>
              <a:rPr lang="en-GB" sz="900" dirty="0">
                <a:solidFill>
                  <a:srgbClr val="0D0D0D"/>
                </a:solidFill>
              </a:rPr>
              <a:t>Sports Analytics / Data Science: </a:t>
            </a:r>
            <a:r>
              <a:rPr lang="en-GB" sz="900" dirty="0">
                <a:solidFill>
                  <a:srgbClr val="0D0D0D"/>
                </a:solidFill>
                <a:hlinkClick r:id="rId26"/>
              </a:rPr>
              <a:t>https://www.youtube.com/playlist?list=PL38nJNjpNpH9OSeTgnnVeKkzHsQUJDb70</a:t>
            </a:r>
            <a:r>
              <a:rPr lang="en-GB" sz="900" dirty="0">
                <a:solidFill>
                  <a:srgbClr val="0D0D0D"/>
                </a:solidFill>
              </a:rPr>
              <a:t> </a:t>
            </a:r>
          </a:p>
          <a:p>
            <a:pPr marL="527388" lvl="1" indent="-239395"/>
            <a:r>
              <a:rPr lang="en-GB" sz="900" dirty="0" err="1">
                <a:solidFill>
                  <a:srgbClr val="0D0D0D"/>
                </a:solidFill>
              </a:rPr>
              <a:t>xG</a:t>
            </a:r>
            <a:r>
              <a:rPr lang="en-GB" sz="900" dirty="0">
                <a:solidFill>
                  <a:srgbClr val="0D0D0D"/>
                </a:solidFill>
              </a:rPr>
              <a:t>: </a:t>
            </a:r>
            <a:r>
              <a:rPr lang="en-GB" sz="900" dirty="0">
                <a:solidFill>
                  <a:srgbClr val="0D0D0D"/>
                </a:solidFill>
                <a:hlinkClick r:id="rId27"/>
              </a:rPr>
              <a:t>https://www.youtube.com/playlist?list=PL38nJNjpNpH_VPRZJrkaPZOJfyuIaZHUY</a:t>
            </a:r>
            <a:r>
              <a:rPr lang="en-GB" sz="900" dirty="0">
                <a:solidFill>
                  <a:srgbClr val="0D0D0D"/>
                </a:solidFill>
              </a:rPr>
              <a:t> </a:t>
            </a:r>
          </a:p>
          <a:p>
            <a:pPr marL="527388" lvl="1" indent="-239395"/>
            <a:r>
              <a:rPr lang="en-GB" sz="900" dirty="0">
                <a:solidFill>
                  <a:srgbClr val="0D0D0D"/>
                </a:solidFill>
              </a:rPr>
              <a:t>Tracking data: </a:t>
            </a:r>
            <a:r>
              <a:rPr lang="en-GB" sz="900" dirty="0">
                <a:solidFill>
                  <a:srgbClr val="0D0D0D"/>
                </a:solidFill>
                <a:hlinkClick r:id="rId28"/>
              </a:rPr>
              <a:t>https://www.youtube.com/playlist?list=PL38nJNjpNpH-UX0YVNu7oN5gAWQc2hq8F</a:t>
            </a:r>
            <a:r>
              <a:rPr lang="en-GB" sz="900" dirty="0">
                <a:solidFill>
                  <a:srgbClr val="0D0D0D"/>
                </a:solidFill>
              </a:rPr>
              <a:t> </a:t>
            </a:r>
            <a:endParaRPr lang="en-GB" sz="900" dirty="0">
              <a:solidFill>
                <a:srgbClr val="00275E"/>
              </a:solidFill>
            </a:endParaRPr>
          </a:p>
          <a:p>
            <a:endParaRPr lang="en-GB" sz="9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Miscellaneous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3/3</a:t>
            </a:r>
            <a:endParaRPr lang="en-GB" dirty="0">
              <a:solidFill>
                <a:srgbClr val="28A0D3"/>
              </a:solidFill>
            </a:endParaRPr>
          </a:p>
        </p:txBody>
      </p:sp>
    </p:spTree>
    <p:extLst>
      <p:ext uri="{BB962C8B-B14F-4D97-AF65-F5344CB8AC3E}">
        <p14:creationId xmlns:p14="http://schemas.microsoft.com/office/powerpoint/2010/main" val="128291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489248" cy="4262903"/>
          </a:xfrm>
        </p:spPr>
        <p:txBody>
          <a:bodyPr lIns="0" tIns="0" rIns="0" bIns="0" anchor="t"/>
          <a:lstStyle/>
          <a:p>
            <a:pPr marL="0" indent="0">
              <a:buNone/>
            </a:pPr>
            <a:r>
              <a:rPr lang="en-GB" sz="1450" b="1" dirty="0">
                <a:solidFill>
                  <a:srgbClr val="00275E"/>
                </a:solidFill>
              </a:rPr>
              <a:t>Building a Chance Quality Model using shots data</a:t>
            </a:r>
            <a:endParaRPr lang="en-GB" sz="1450" dirty="0">
              <a:solidFill>
                <a:srgbClr val="00275E"/>
              </a:solidFill>
            </a:endParaRPr>
          </a:p>
          <a:p>
            <a:pPr marL="0" indent="0">
              <a:buNone/>
            </a:pPr>
            <a:r>
              <a:rPr lang="en-GB" sz="1450" dirty="0">
                <a:solidFill>
                  <a:srgbClr val="262626"/>
                </a:solidFill>
              </a:rPr>
              <a:t>Provided is a sample of just under 11,000 shots (</a:t>
            </a:r>
            <a:r>
              <a:rPr lang="en-GB" sz="1450" dirty="0" err="1">
                <a:solidFill>
                  <a:srgbClr val="262626"/>
                </a:solidFill>
              </a:rPr>
              <a:t>ShotData.csv</a:t>
            </a:r>
            <a:r>
              <a:rPr lang="en-GB" sz="1450" dirty="0">
                <a:solidFill>
                  <a:srgbClr val="262626"/>
                </a:solidFill>
              </a:rPr>
              <a:t>, and the description in </a:t>
            </a:r>
            <a:r>
              <a:rPr lang="en-GB" sz="1450" dirty="0" err="1">
                <a:solidFill>
                  <a:srgbClr val="262626"/>
                </a:solidFill>
              </a:rPr>
              <a:t>ShotData.txt</a:t>
            </a:r>
            <a:r>
              <a:rPr lang="en-GB" sz="1450" dirty="0">
                <a:solidFill>
                  <a:srgbClr val="262626"/>
                </a:solidFill>
              </a:rPr>
              <a:t>). Using this data, build a Chance Quality Model (CQM) that calculates the probability of a shot resulting in a goal (i.e. P[</a:t>
            </a:r>
            <a:r>
              <a:rPr lang="en-GB" sz="1450" dirty="0" err="1">
                <a:solidFill>
                  <a:srgbClr val="262626"/>
                </a:solidFill>
              </a:rPr>
              <a:t>goal|shot,situation</a:t>
            </a:r>
            <a:r>
              <a:rPr lang="en-GB" sz="1450" dirty="0">
                <a:solidFill>
                  <a:srgbClr val="262626"/>
                </a:solidFill>
              </a:rPr>
              <a:t>]) using whichever situational variables in the data deemed informative. Provide a description of the method that you chose, including any metrics and plots that you have used to understand and assess the performance of your model. This description may take the form a slide pack (PowerPoint, Google slides, etc); no more than a total of 10 slides).</a:t>
            </a:r>
          </a:p>
          <a:p>
            <a:pPr marL="0" indent="0">
              <a:buNone/>
            </a:pPr>
            <a:endParaRPr lang="en-GB" sz="1450" dirty="0">
              <a:solidFill>
                <a:srgbClr val="262626"/>
              </a:solidFill>
            </a:endParaRPr>
          </a:p>
          <a:p>
            <a:pPr marL="0" indent="0">
              <a:buNone/>
            </a:pPr>
            <a:r>
              <a:rPr lang="en-GB" sz="1450" b="1" dirty="0">
                <a:solidFill>
                  <a:srgbClr val="00275E"/>
                </a:solidFill>
              </a:rPr>
              <a:t>Application of Tracking Data</a:t>
            </a:r>
          </a:p>
          <a:p>
            <a:pPr marL="0" indent="0">
              <a:buNone/>
            </a:pPr>
            <a:r>
              <a:rPr lang="en-GB" sz="1450" dirty="0">
                <a:solidFill>
                  <a:srgbClr val="262626"/>
                </a:solidFill>
              </a:rPr>
              <a:t>The second step is to work with the Tracking data for a single game. to analyse the shooting opportunities that each team created. In this GitHub repository*, there is the Tracking data for two matches, along with a description of the data. Using the data for sample game 2 in the repository, identify the shots in this game and write a short report describing the major chances that each team created during the game, making use of the Chance Quality Model developed in Step 1 and any other information that is relevant. Based solely on the quality of chances that each team created, which team deserved to win the game? This report may take the form a slide pack (PowerPoint, Google slides, etc); no more than a total of 10 slides).</a:t>
            </a:r>
            <a:endParaRPr lang="en-GB" sz="14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Part 1 and 2 of the data challenge as outlined in the brief</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Brief</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36780"/>
            <a:ext cx="11417300" cy="480520"/>
          </a:xfrm>
        </p:spPr>
        <p:txBody>
          <a:bodyPr/>
          <a:lstStyle/>
          <a:p>
            <a:r>
              <a:rPr lang="en-US" sz="900" dirty="0"/>
              <a:t>Expected Goals images taken from both David Sumpter’s Friend of Tracking seminar: ‘</a:t>
            </a:r>
            <a:r>
              <a:rPr lang="en-GB" sz="900" dirty="0"/>
              <a:t>How to Build An Expected Goals Model 1: Data and Model (</a:t>
            </a:r>
            <a:r>
              <a:rPr lang="en-US" sz="900" dirty="0">
                <a:hlinkClick r:id="rId3"/>
              </a:rPr>
              <a:t>https://www.youtube.com/watch?v=bpjLyFyLlXs</a:t>
            </a:r>
            <a:r>
              <a:rPr lang="en-US" sz="900" dirty="0"/>
              <a:t>).</a:t>
            </a:r>
            <a:endParaRPr lang="en-GB" sz="900" dirty="0"/>
          </a:p>
          <a:p>
            <a:r>
              <a:rPr lang="en-GB" sz="900" dirty="0"/>
              <a:t>All code for this challenge: </a:t>
            </a:r>
            <a:r>
              <a:rPr lang="en-GB" sz="900" dirty="0">
                <a:hlinkClick r:id="rId4"/>
              </a:rPr>
              <a:t>https://github.com/eddwebster/mcfc_submission/tree/master/notebooks/</a:t>
            </a:r>
            <a:r>
              <a:rPr lang="en-US" sz="900" dirty="0"/>
              <a:t>.</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US" sz="900" dirty="0"/>
              <a:t>.</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334193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22" name="Picture 21">
            <a:extLst>
              <a:ext uri="{FF2B5EF4-FFF2-40B4-BE49-F238E27FC236}">
                <a16:creationId xmlns:a16="http://schemas.microsoft.com/office/drawing/2014/main" id="{8E16CAEE-4E9F-2649-8CAB-07E405908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2088" y="1374588"/>
            <a:ext cx="3082664" cy="1541332"/>
          </a:xfrm>
          <a:prstGeom prst="rect">
            <a:avLst/>
          </a:prstGeom>
        </p:spPr>
      </p:pic>
      <p:pic>
        <p:nvPicPr>
          <p:cNvPr id="23" name="Picture 22">
            <a:extLst>
              <a:ext uri="{FF2B5EF4-FFF2-40B4-BE49-F238E27FC236}">
                <a16:creationId xmlns:a16="http://schemas.microsoft.com/office/drawing/2014/main" id="{5D072720-A666-EE44-B414-6E86E03BA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2088" y="3348002"/>
            <a:ext cx="3082664" cy="2105670"/>
          </a:xfrm>
          <a:prstGeom prst="rect">
            <a:avLst/>
          </a:prstGeom>
        </p:spPr>
      </p:pic>
    </p:spTree>
    <p:extLst>
      <p:ext uri="{BB962C8B-B14F-4D97-AF65-F5344CB8AC3E}">
        <p14:creationId xmlns:p14="http://schemas.microsoft.com/office/powerpoint/2010/main" val="27317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Appendix</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023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00540" y="1361440"/>
            <a:ext cx="5722740" cy="4206919"/>
          </a:xfrm>
        </p:spPr>
        <p:txBody>
          <a:bodyPr lIns="0" tIns="0" rIns="0" bIns="0" anchor="t">
            <a:noAutofit/>
          </a:bodyPr>
          <a:lstStyle/>
          <a:p>
            <a:r>
              <a:rPr lang="en-GB" sz="1300" dirty="0">
                <a:solidFill>
                  <a:srgbClr val="0D0D0D"/>
                </a:solidFill>
              </a:rPr>
              <a:t>As per the submitted, Logistic Regression model, the five best chances in the game in terms of </a:t>
            </a:r>
            <a:r>
              <a:rPr lang="en-GB" sz="1300" dirty="0" err="1">
                <a:solidFill>
                  <a:srgbClr val="0D0D0D"/>
                </a:solidFill>
              </a:rPr>
              <a:t>xG</a:t>
            </a:r>
            <a:r>
              <a:rPr lang="en-GB" sz="1300" dirty="0">
                <a:solidFill>
                  <a:srgbClr val="0D0D0D"/>
                </a:solidFill>
              </a:rPr>
              <a:t> are the following:</a:t>
            </a:r>
          </a:p>
          <a:p>
            <a:pPr lvl="1">
              <a:buFont typeface="+mj-lt"/>
              <a:buAutoNum type="arabicParenR"/>
            </a:pPr>
            <a:r>
              <a:rPr lang="en-GB" sz="1300" dirty="0">
                <a:solidFill>
                  <a:srgbClr val="0D0D0D"/>
                </a:solidFill>
              </a:rPr>
              <a:t>Shot 18 - penalty to the Away team with </a:t>
            </a:r>
            <a:r>
              <a:rPr lang="en-GB" sz="1300" dirty="0" err="1">
                <a:solidFill>
                  <a:srgbClr val="0D0D0D"/>
                </a:solidFill>
              </a:rPr>
              <a:t>xG</a:t>
            </a:r>
            <a:r>
              <a:rPr lang="en-GB" sz="1300" dirty="0">
                <a:solidFill>
                  <a:srgbClr val="0D0D0D"/>
                </a:solidFill>
              </a:rPr>
              <a:t> of 0.760 (goal) </a:t>
            </a:r>
          </a:p>
          <a:p>
            <a:pPr lvl="1">
              <a:buFont typeface="+mj-lt"/>
              <a:buAutoNum type="arabicParenR"/>
            </a:pPr>
            <a:r>
              <a:rPr lang="en-GB" sz="1300" dirty="0">
                <a:solidFill>
                  <a:srgbClr val="0D0D0D"/>
                </a:solidFill>
              </a:rPr>
              <a:t>Shot 16 - shot by the Home team with </a:t>
            </a:r>
            <a:r>
              <a:rPr lang="en-GB" sz="1300" dirty="0" err="1">
                <a:solidFill>
                  <a:srgbClr val="0D0D0D"/>
                </a:solidFill>
              </a:rPr>
              <a:t>xG</a:t>
            </a:r>
            <a:r>
              <a:rPr lang="en-GB" sz="1300" dirty="0">
                <a:solidFill>
                  <a:srgbClr val="0D0D0D"/>
                </a:solidFill>
              </a:rPr>
              <a:t> of 0.450 (saved)</a:t>
            </a:r>
          </a:p>
          <a:p>
            <a:pPr lvl="1">
              <a:buFont typeface="+mj-lt"/>
              <a:buAutoNum type="arabicParenR"/>
            </a:pPr>
            <a:r>
              <a:rPr lang="en-GB" sz="1300" dirty="0">
                <a:solidFill>
                  <a:srgbClr val="0D0D0D"/>
                </a:solidFill>
              </a:rPr>
              <a:t>Shot 7 - shot by the Away team with </a:t>
            </a:r>
            <a:r>
              <a:rPr lang="en-GB" sz="1300" dirty="0" err="1">
                <a:solidFill>
                  <a:srgbClr val="0D0D0D"/>
                </a:solidFill>
              </a:rPr>
              <a:t>xG</a:t>
            </a:r>
            <a:r>
              <a:rPr lang="en-GB" sz="1300" dirty="0">
                <a:solidFill>
                  <a:srgbClr val="0D0D0D"/>
                </a:solidFill>
              </a:rPr>
              <a:t> of 0.379 (goal) </a:t>
            </a:r>
          </a:p>
          <a:p>
            <a:pPr lvl="1">
              <a:buFont typeface="+mj-lt"/>
              <a:buAutoNum type="arabicParenR"/>
            </a:pPr>
            <a:r>
              <a:rPr lang="en-GB" sz="1300" dirty="0">
                <a:solidFill>
                  <a:srgbClr val="0D0D0D"/>
                </a:solidFill>
              </a:rPr>
              <a:t>Shot 9 – headed shot by the Away team with </a:t>
            </a:r>
            <a:r>
              <a:rPr lang="en-GB" sz="1300" dirty="0" err="1">
                <a:solidFill>
                  <a:srgbClr val="0D0D0D"/>
                </a:solidFill>
              </a:rPr>
              <a:t>xG</a:t>
            </a:r>
            <a:r>
              <a:rPr lang="en-GB" sz="1300" dirty="0">
                <a:solidFill>
                  <a:srgbClr val="0D0D0D"/>
                </a:solidFill>
              </a:rPr>
              <a:t> of 0.232 (missed)</a:t>
            </a:r>
          </a:p>
          <a:p>
            <a:pPr lvl="1">
              <a:buFont typeface="+mj-lt"/>
              <a:buAutoNum type="arabicParenR"/>
            </a:pPr>
            <a:r>
              <a:rPr lang="en-GB" sz="1300" dirty="0">
                <a:solidFill>
                  <a:srgbClr val="0D0D0D"/>
                </a:solidFill>
              </a:rPr>
              <a:t>Shot 13 – headed shot by the Home team with </a:t>
            </a:r>
            <a:r>
              <a:rPr lang="en-GB" sz="1300" dirty="0" err="1">
                <a:solidFill>
                  <a:srgbClr val="0D0D0D"/>
                </a:solidFill>
              </a:rPr>
              <a:t>xG</a:t>
            </a:r>
            <a:r>
              <a:rPr lang="en-GB" sz="1300" dirty="0">
                <a:solidFill>
                  <a:srgbClr val="0D0D0D"/>
                </a:solidFill>
              </a:rPr>
              <a:t> of 0.251 (goal) </a:t>
            </a:r>
          </a:p>
          <a:p>
            <a:pPr lvl="1">
              <a:buFont typeface="+mj-lt"/>
              <a:buAutoNum type="arabicParenR"/>
            </a:pPr>
            <a:endParaRPr lang="en-GB" sz="1300" dirty="0">
              <a:solidFill>
                <a:srgbClr val="0D0D0D"/>
              </a:solidFill>
            </a:endParaRPr>
          </a:p>
          <a:p>
            <a:r>
              <a:rPr lang="en-GB" sz="1300" dirty="0">
                <a:solidFill>
                  <a:srgbClr val="0D0D0D"/>
                </a:solidFill>
              </a:rPr>
              <a:t>Two of the goals scored were not in the top five chances in terms of </a:t>
            </a:r>
            <a:r>
              <a:rPr lang="en-GB" sz="1300" dirty="0" err="1">
                <a:solidFill>
                  <a:srgbClr val="0D0D0D"/>
                </a:solidFill>
              </a:rPr>
              <a:t>xG</a:t>
            </a:r>
            <a:r>
              <a:rPr lang="en-GB" sz="1300" dirty="0">
                <a:solidFill>
                  <a:srgbClr val="0D0D0D"/>
                </a:solidFill>
              </a:rPr>
              <a:t>:</a:t>
            </a:r>
          </a:p>
          <a:p>
            <a:pPr lvl="1"/>
            <a:r>
              <a:rPr lang="en-GB" sz="1300" dirty="0">
                <a:solidFill>
                  <a:srgbClr val="0D0D0D"/>
                </a:solidFill>
              </a:rPr>
              <a:t>Shot 2 - shot by the Home team with </a:t>
            </a:r>
            <a:r>
              <a:rPr lang="en-GB" sz="1300" dirty="0" err="1">
                <a:solidFill>
                  <a:srgbClr val="0D0D0D"/>
                </a:solidFill>
              </a:rPr>
              <a:t>xG</a:t>
            </a:r>
            <a:r>
              <a:rPr lang="en-GB" sz="1300" dirty="0">
                <a:solidFill>
                  <a:srgbClr val="0D0D0D"/>
                </a:solidFill>
              </a:rPr>
              <a:t> of 0.235 – ranked 6</a:t>
            </a:r>
            <a:r>
              <a:rPr lang="en-GB" sz="1300" baseline="30000" dirty="0">
                <a:solidFill>
                  <a:srgbClr val="0D0D0D"/>
                </a:solidFill>
              </a:rPr>
              <a:t>th</a:t>
            </a:r>
            <a:r>
              <a:rPr lang="en-GB" sz="1300" dirty="0">
                <a:solidFill>
                  <a:srgbClr val="0D0D0D"/>
                </a:solidFill>
              </a:rPr>
              <a:t> for </a:t>
            </a:r>
            <a:r>
              <a:rPr lang="en-GB" sz="1300" dirty="0" err="1">
                <a:solidFill>
                  <a:srgbClr val="0D0D0D"/>
                </a:solidFill>
              </a:rPr>
              <a:t>xG</a:t>
            </a:r>
            <a:endParaRPr lang="en-GB" sz="1300" dirty="0">
              <a:solidFill>
                <a:srgbClr val="0D0D0D"/>
              </a:solidFill>
            </a:endParaRPr>
          </a:p>
          <a:p>
            <a:pPr lvl="1"/>
            <a:r>
              <a:rPr lang="en-GB" sz="1300" dirty="0">
                <a:solidFill>
                  <a:srgbClr val="0D0D0D"/>
                </a:solidFill>
              </a:rPr>
              <a:t>Shot 20 - shot by the Home team with </a:t>
            </a:r>
            <a:r>
              <a:rPr lang="en-GB" sz="1300" dirty="0" err="1">
                <a:solidFill>
                  <a:srgbClr val="0D0D0D"/>
                </a:solidFill>
              </a:rPr>
              <a:t>xG</a:t>
            </a:r>
            <a:r>
              <a:rPr lang="en-GB" sz="1300" dirty="0">
                <a:solidFill>
                  <a:srgbClr val="0D0D0D"/>
                </a:solidFill>
              </a:rPr>
              <a:t> of 0.054 – ranked 13</a:t>
            </a:r>
            <a:r>
              <a:rPr lang="en-GB" sz="1300" baseline="30000" dirty="0">
                <a:solidFill>
                  <a:srgbClr val="0D0D0D"/>
                </a:solidFill>
              </a:rPr>
              <a:t>th</a:t>
            </a:r>
            <a:r>
              <a:rPr lang="en-GB" sz="1300" dirty="0">
                <a:solidFill>
                  <a:srgbClr val="0D0D0D"/>
                </a:solidFill>
              </a:rPr>
              <a:t> for </a:t>
            </a:r>
            <a:r>
              <a:rPr lang="en-GB" sz="1300" dirty="0" err="1">
                <a:solidFill>
                  <a:srgbClr val="0D0D0D"/>
                </a:solidFill>
              </a:rPr>
              <a:t>xG</a:t>
            </a:r>
            <a:endParaRPr lang="en-GB" sz="1300" dirty="0">
              <a:solidFill>
                <a:srgbClr val="0D0D0D"/>
              </a:solidFill>
            </a:endParaRPr>
          </a:p>
          <a:p>
            <a:endParaRPr lang="en-GB" sz="1300" dirty="0">
              <a:solidFill>
                <a:srgbClr val="0D0D0D"/>
              </a:solidFill>
            </a:endParaRPr>
          </a:p>
          <a:p>
            <a:r>
              <a:rPr lang="en-GB" sz="1300" dirty="0">
                <a:solidFill>
                  <a:srgbClr val="0D0D0D"/>
                </a:solidFill>
              </a:rPr>
              <a:t>This selection of shots includes all the chances with a 20% or greater chance of resulting in a goal.</a:t>
            </a:r>
          </a:p>
          <a:p>
            <a:endParaRPr lang="en-GB" sz="1300" dirty="0">
              <a:solidFill>
                <a:srgbClr val="0D0D0D"/>
              </a:solidFill>
            </a:endParaRPr>
          </a:p>
          <a:p>
            <a:r>
              <a:rPr lang="en-GB" sz="1300" dirty="0">
                <a:solidFill>
                  <a:srgbClr val="0D0D0D"/>
                </a:solidFill>
              </a:rPr>
              <a:t>The following slides go through each of these seven chances, one-by-one, used as part of the analysis to assess which team was the more deserving to win the match, when considering </a:t>
            </a:r>
            <a:r>
              <a:rPr lang="en-GB" sz="1300" dirty="0" err="1">
                <a:solidFill>
                  <a:srgbClr val="0D0D0D"/>
                </a:solidFill>
              </a:rPr>
              <a:t>xG</a:t>
            </a:r>
            <a:r>
              <a:rPr lang="en-GB" sz="1300" dirty="0">
                <a:solidFill>
                  <a:srgbClr val="0D0D0D"/>
                </a:solidFill>
              </a:rPr>
              <a:t> for a single game.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208053" y="575734"/>
            <a:ext cx="11697274" cy="270933"/>
          </a:xfrm>
        </p:spPr>
        <p:txBody>
          <a:bodyPr/>
          <a:lstStyle/>
          <a:p>
            <a:pPr lvl="0">
              <a:defRPr/>
            </a:pPr>
            <a:r>
              <a:rPr lang="en-GB" sz="1700" dirty="0">
                <a:solidFill>
                  <a:srgbClr val="00275E"/>
                </a:solidFill>
              </a:rPr>
              <a:t>Isolating the seven shots that make up the the five shots with the highest probability and the two goals outside that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200540" y="164638"/>
            <a:ext cx="11546148" cy="475357"/>
          </a:xfrm>
        </p:spPr>
        <p:txBody>
          <a:bodyPr/>
          <a:lstStyle/>
          <a:p>
            <a:pPr>
              <a:defRPr/>
            </a:pPr>
            <a:r>
              <a:rPr lang="en-GB" sz="2500" dirty="0">
                <a:solidFill>
                  <a:srgbClr val="28A0D3"/>
                </a:solidFill>
              </a:rPr>
              <a:t>Key Chances Analysis 1/8 – Highest Quality Chances and All Goals Scored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200540" y="5568359"/>
            <a:ext cx="11497756" cy="548942"/>
          </a:xfrm>
        </p:spPr>
        <p:txBody>
          <a:bodyPr/>
          <a:lstStyle/>
          <a:p>
            <a:r>
              <a:rPr lang="en-GB" sz="900" dirty="0"/>
              <a:t>All GIF figures produced from Tracking data: </a:t>
            </a:r>
            <a:r>
              <a:rPr lang="en-GB" sz="900" dirty="0">
                <a:hlinkClick r:id="rId3"/>
              </a:rPr>
              <a:t>https://github.com/eddwebster/mcfc_submission/tree/main/gif/fig/metrica-sports</a:t>
            </a:r>
            <a:r>
              <a:rPr lang="en-GB" sz="900" dirty="0"/>
              <a:t>.</a:t>
            </a:r>
          </a:p>
          <a:p>
            <a:r>
              <a:rPr lang="en-GB" sz="900" dirty="0"/>
              <a:t>All MP4 figures produced from Tracking data: </a:t>
            </a:r>
            <a:r>
              <a:rPr lang="en-GB" sz="900" dirty="0">
                <a:hlinkClick r:id="rId3"/>
              </a:rPr>
              <a:t>https://github.com/eddwebster/mcfc_submission/tree/main/video/fig/metrica-sports</a:t>
            </a:r>
            <a:r>
              <a:rPr lang="en-GB" sz="900" dirty="0"/>
              <a:t>.</a:t>
            </a:r>
          </a:p>
          <a:p>
            <a:r>
              <a:rPr lang="en-GB" sz="900" dirty="0"/>
              <a:t>Notebook to work with the Metrica Sports Event and Tracking data: </a:t>
            </a:r>
            <a:r>
              <a:rPr lang="en-GB" sz="900" dirty="0">
                <a:hlinkClick r:id="rId4"/>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p:txBody>
      </p:sp>
      <p:sp>
        <p:nvSpPr>
          <p:cNvPr id="32" name="TextBox 31">
            <a:extLst>
              <a:ext uri="{FF2B5EF4-FFF2-40B4-BE49-F238E27FC236}">
                <a16:creationId xmlns:a16="http://schemas.microsoft.com/office/drawing/2014/main" id="{F014BCEC-5C32-0B40-804C-89FB6478F219}"/>
              </a:ext>
            </a:extLst>
          </p:cNvPr>
          <p:cNvSpPr txBox="1"/>
          <p:nvPr/>
        </p:nvSpPr>
        <p:spPr>
          <a:xfrm>
            <a:off x="6087614" y="2593185"/>
            <a:ext cx="2001418" cy="215444"/>
          </a:xfrm>
          <a:prstGeom prst="rect">
            <a:avLst/>
          </a:prstGeom>
          <a:noFill/>
        </p:spPr>
        <p:txBody>
          <a:bodyPr wrap="square" rtlCol="0">
            <a:spAutoFit/>
          </a:bodyPr>
          <a:lstStyle/>
          <a:p>
            <a:r>
              <a:rPr lang="en-US" sz="750" b="1" dirty="0">
                <a:solidFill>
                  <a:srgbClr val="00275E"/>
                </a:solidFill>
              </a:rPr>
              <a:t>Fig. A: 8m8s - Shot 2 (Home) - goal</a:t>
            </a:r>
          </a:p>
        </p:txBody>
      </p:sp>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334" y="1275477"/>
            <a:ext cx="2001418" cy="1313796"/>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945" y="1289641"/>
            <a:ext cx="1987977" cy="1301169"/>
          </a:xfrm>
          <a:prstGeom prst="rect">
            <a:avLst/>
          </a:prstGeom>
        </p:spPr>
      </p:pic>
      <p:sp>
        <p:nvSpPr>
          <p:cNvPr id="24" name="TextBox 23">
            <a:extLst>
              <a:ext uri="{FF2B5EF4-FFF2-40B4-BE49-F238E27FC236}">
                <a16:creationId xmlns:a16="http://schemas.microsoft.com/office/drawing/2014/main" id="{5AFF0F61-3B4A-AA49-BC91-241B91DC3764}"/>
              </a:ext>
            </a:extLst>
          </p:cNvPr>
          <p:cNvSpPr txBox="1"/>
          <p:nvPr/>
        </p:nvSpPr>
        <p:spPr>
          <a:xfrm>
            <a:off x="8146225" y="2579441"/>
            <a:ext cx="1976697" cy="215444"/>
          </a:xfrm>
          <a:prstGeom prst="rect">
            <a:avLst/>
          </a:prstGeom>
          <a:noFill/>
        </p:spPr>
        <p:txBody>
          <a:bodyPr wrap="square" rtlCol="0">
            <a:spAutoFit/>
          </a:bodyPr>
          <a:lstStyle/>
          <a:p>
            <a:r>
              <a:rPr lang="en-US" sz="750" b="1" dirty="0">
                <a:solidFill>
                  <a:srgbClr val="00275E"/>
                </a:solidFill>
              </a:rPr>
              <a:t>Fig. B: 35m22s - Shot 7 (Away) - goal</a:t>
            </a:r>
          </a:p>
        </p:txBody>
      </p:sp>
      <p:sp>
        <p:nvSpPr>
          <p:cNvPr id="25" name="TextBox 24">
            <a:extLst>
              <a:ext uri="{FF2B5EF4-FFF2-40B4-BE49-F238E27FC236}">
                <a16:creationId xmlns:a16="http://schemas.microsoft.com/office/drawing/2014/main" id="{109E2036-767E-C048-8572-851A9F2B54CF}"/>
              </a:ext>
            </a:extLst>
          </p:cNvPr>
          <p:cNvSpPr txBox="1"/>
          <p:nvPr/>
        </p:nvSpPr>
        <p:spPr>
          <a:xfrm>
            <a:off x="10168835" y="2603437"/>
            <a:ext cx="2056749" cy="207749"/>
          </a:xfrm>
          <a:prstGeom prst="rect">
            <a:avLst/>
          </a:prstGeom>
          <a:noFill/>
        </p:spPr>
        <p:txBody>
          <a:bodyPr wrap="square" rtlCol="0">
            <a:spAutoFit/>
          </a:bodyPr>
          <a:lstStyle/>
          <a:p>
            <a:r>
              <a:rPr lang="en-US" sz="750" b="1" dirty="0">
                <a:solidFill>
                  <a:srgbClr val="00275E"/>
                </a:solidFill>
              </a:rPr>
              <a:t>Fig. C: 37m39s - Shot 9 (Away) – no goal</a:t>
            </a:r>
          </a:p>
        </p:txBody>
      </p:sp>
      <p:sp>
        <p:nvSpPr>
          <p:cNvPr id="29" name="TextBox 28">
            <a:extLst>
              <a:ext uri="{FF2B5EF4-FFF2-40B4-BE49-F238E27FC236}">
                <a16:creationId xmlns:a16="http://schemas.microsoft.com/office/drawing/2014/main" id="{5D16BF99-F26A-8B4F-8865-07578AF1F92B}"/>
              </a:ext>
            </a:extLst>
          </p:cNvPr>
          <p:cNvSpPr txBox="1"/>
          <p:nvPr/>
        </p:nvSpPr>
        <p:spPr>
          <a:xfrm>
            <a:off x="6085141" y="4112593"/>
            <a:ext cx="2001418" cy="207749"/>
          </a:xfrm>
          <a:prstGeom prst="rect">
            <a:avLst/>
          </a:prstGeom>
          <a:noFill/>
        </p:spPr>
        <p:txBody>
          <a:bodyPr wrap="square" rtlCol="0">
            <a:spAutoFit/>
          </a:bodyPr>
          <a:lstStyle/>
          <a:p>
            <a:r>
              <a:rPr lang="en-US" sz="750" b="1" dirty="0">
                <a:solidFill>
                  <a:srgbClr val="00275E"/>
                </a:solidFill>
              </a:rPr>
              <a:t>Fig. D: 49m19s - Shot 13 (Home) - goal</a:t>
            </a:r>
          </a:p>
        </p:txBody>
      </p:sp>
      <p:sp>
        <p:nvSpPr>
          <p:cNvPr id="37" name="TextBox 36">
            <a:extLst>
              <a:ext uri="{FF2B5EF4-FFF2-40B4-BE49-F238E27FC236}">
                <a16:creationId xmlns:a16="http://schemas.microsoft.com/office/drawing/2014/main" id="{2D8AE093-0148-3141-B15F-CC00A90FE844}"/>
              </a:ext>
            </a:extLst>
          </p:cNvPr>
          <p:cNvSpPr txBox="1"/>
          <p:nvPr/>
        </p:nvSpPr>
        <p:spPr>
          <a:xfrm>
            <a:off x="8107077" y="4098849"/>
            <a:ext cx="2072324" cy="207749"/>
          </a:xfrm>
          <a:prstGeom prst="rect">
            <a:avLst/>
          </a:prstGeom>
          <a:noFill/>
        </p:spPr>
        <p:txBody>
          <a:bodyPr wrap="square" rtlCol="0">
            <a:spAutoFit/>
          </a:bodyPr>
          <a:lstStyle/>
          <a:p>
            <a:r>
              <a:rPr lang="en-US" sz="750" b="1" dirty="0">
                <a:solidFill>
                  <a:srgbClr val="00275E"/>
                </a:solidFill>
              </a:rPr>
              <a:t>Fig. E: 65m93s - Shot 16 (Away) – no goal</a:t>
            </a:r>
          </a:p>
        </p:txBody>
      </p:sp>
      <p:sp>
        <p:nvSpPr>
          <p:cNvPr id="38" name="TextBox 37">
            <a:extLst>
              <a:ext uri="{FF2B5EF4-FFF2-40B4-BE49-F238E27FC236}">
                <a16:creationId xmlns:a16="http://schemas.microsoft.com/office/drawing/2014/main" id="{D6316453-62EF-C644-9CEA-8258F9CAD294}"/>
              </a:ext>
            </a:extLst>
          </p:cNvPr>
          <p:cNvSpPr txBox="1"/>
          <p:nvPr/>
        </p:nvSpPr>
        <p:spPr>
          <a:xfrm>
            <a:off x="10159184" y="4093232"/>
            <a:ext cx="1982114" cy="207749"/>
          </a:xfrm>
          <a:prstGeom prst="rect">
            <a:avLst/>
          </a:prstGeom>
          <a:noFill/>
        </p:spPr>
        <p:txBody>
          <a:bodyPr wrap="square" rtlCol="0">
            <a:spAutoFit/>
          </a:bodyPr>
          <a:lstStyle/>
          <a:p>
            <a:r>
              <a:rPr lang="en-US" sz="750" b="1" dirty="0">
                <a:solidFill>
                  <a:srgbClr val="00275E"/>
                </a:solidFill>
              </a:rPr>
              <a:t>Fig. F: 76m40s - Shot 18 (Away) - goal</a:t>
            </a:r>
          </a:p>
        </p:txBody>
      </p:sp>
      <p:sp>
        <p:nvSpPr>
          <p:cNvPr id="41" name="TextBox 40">
            <a:extLst>
              <a:ext uri="{FF2B5EF4-FFF2-40B4-BE49-F238E27FC236}">
                <a16:creationId xmlns:a16="http://schemas.microsoft.com/office/drawing/2014/main" id="{F9CFE4E9-4C10-3B40-B4E3-314E73E40F9F}"/>
              </a:ext>
            </a:extLst>
          </p:cNvPr>
          <p:cNvSpPr txBox="1"/>
          <p:nvPr/>
        </p:nvSpPr>
        <p:spPr>
          <a:xfrm>
            <a:off x="8116958" y="5650007"/>
            <a:ext cx="2042225" cy="207749"/>
          </a:xfrm>
          <a:prstGeom prst="rect">
            <a:avLst/>
          </a:prstGeom>
          <a:noFill/>
        </p:spPr>
        <p:txBody>
          <a:bodyPr wrap="square" rtlCol="0">
            <a:spAutoFit/>
          </a:bodyPr>
          <a:lstStyle/>
          <a:p>
            <a:r>
              <a:rPr lang="en-US" sz="750" b="1" dirty="0">
                <a:solidFill>
                  <a:srgbClr val="00275E"/>
                </a:solidFill>
              </a:rPr>
              <a:t>Fig. G: 80m41s - Shot 20 (Home) – goal</a:t>
            </a:r>
          </a:p>
        </p:txBody>
      </p:sp>
      <p:pic>
        <p:nvPicPr>
          <p:cNvPr id="13" name="Picture 12">
            <a:extLst>
              <a:ext uri="{FF2B5EF4-FFF2-40B4-BE49-F238E27FC236}">
                <a16:creationId xmlns:a16="http://schemas.microsoft.com/office/drawing/2014/main" id="{E77994FB-88C3-D34D-A2C5-8D7AC4C108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6974" y="1292573"/>
            <a:ext cx="2014559" cy="1305248"/>
          </a:xfrm>
          <a:prstGeom prst="rect">
            <a:avLst/>
          </a:prstGeom>
        </p:spPr>
      </p:pic>
      <p:pic>
        <p:nvPicPr>
          <p:cNvPr id="15" name="Picture 14">
            <a:extLst>
              <a:ext uri="{FF2B5EF4-FFF2-40B4-BE49-F238E27FC236}">
                <a16:creationId xmlns:a16="http://schemas.microsoft.com/office/drawing/2014/main" id="{CD91B468-68BD-DB49-8FEF-272C40C473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049" y="2813951"/>
            <a:ext cx="1993950" cy="1308894"/>
          </a:xfrm>
          <a:prstGeom prst="rect">
            <a:avLst/>
          </a:prstGeom>
        </p:spPr>
      </p:pic>
      <p:pic>
        <p:nvPicPr>
          <p:cNvPr id="17" name="Picture 16">
            <a:extLst>
              <a:ext uri="{FF2B5EF4-FFF2-40B4-BE49-F238E27FC236}">
                <a16:creationId xmlns:a16="http://schemas.microsoft.com/office/drawing/2014/main" id="{4CE48EEB-AF20-194B-BC20-74AD109672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4945" y="2818350"/>
            <a:ext cx="1971632" cy="1294244"/>
          </a:xfrm>
          <a:prstGeom prst="rect">
            <a:avLst/>
          </a:prstGeom>
        </p:spPr>
      </p:pic>
      <p:pic>
        <p:nvPicPr>
          <p:cNvPr id="22" name="Picture 21">
            <a:extLst>
              <a:ext uri="{FF2B5EF4-FFF2-40B4-BE49-F238E27FC236}">
                <a16:creationId xmlns:a16="http://schemas.microsoft.com/office/drawing/2014/main" id="{093F26BB-8F44-0742-AF34-FB205B5231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1815" y="2824498"/>
            <a:ext cx="1977883" cy="1298347"/>
          </a:xfrm>
          <a:prstGeom prst="rect">
            <a:avLst/>
          </a:prstGeom>
        </p:spPr>
      </p:pic>
      <p:pic>
        <p:nvPicPr>
          <p:cNvPr id="44" name="Picture 43">
            <a:extLst>
              <a:ext uri="{FF2B5EF4-FFF2-40B4-BE49-F238E27FC236}">
                <a16:creationId xmlns:a16="http://schemas.microsoft.com/office/drawing/2014/main" id="{18D0587A-113C-EF41-BFE4-A5FB99B1D9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4944" y="4328037"/>
            <a:ext cx="1987977" cy="1304973"/>
          </a:xfrm>
          <a:prstGeom prst="rect">
            <a:avLst/>
          </a:prstGeom>
        </p:spPr>
      </p:pic>
      <p:sp>
        <p:nvSpPr>
          <p:cNvPr id="50" name="Diamond 49">
            <a:extLst>
              <a:ext uri="{FF2B5EF4-FFF2-40B4-BE49-F238E27FC236}">
                <a16:creationId xmlns:a16="http://schemas.microsoft.com/office/drawing/2014/main" id="{A2861AE9-E86A-B94B-8CDD-7CF9BBC13EA8}"/>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12708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first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2/8 - Goal 1 of 5 (Shot 2)</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99638"/>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2 </a:t>
            </a:r>
          </a:p>
          <a:p>
            <a:pPr lvl="1"/>
            <a:r>
              <a:rPr lang="en-GB" sz="1000" dirty="0">
                <a:solidFill>
                  <a:srgbClr val="0D0D0D"/>
                </a:solidFill>
              </a:rPr>
              <a:t>Time: 8m8s</a:t>
            </a:r>
          </a:p>
          <a:p>
            <a:pPr lvl="1"/>
            <a:r>
              <a:rPr lang="en-GB" sz="1000" dirty="0">
                <a:solidFill>
                  <a:srgbClr val="0D0D0D"/>
                </a:solidFill>
              </a:rPr>
              <a:t>Index (Frame): 198 (12,202)</a:t>
            </a:r>
          </a:p>
          <a:p>
            <a:pPr lvl="1"/>
            <a:r>
              <a:rPr lang="en-GB" sz="1000" dirty="0">
                <a:solidFill>
                  <a:srgbClr val="0D0D0D"/>
                </a:solidFill>
              </a:rPr>
              <a:t>Team: Home</a:t>
            </a:r>
          </a:p>
          <a:p>
            <a:pPr lvl="1"/>
            <a:r>
              <a:rPr lang="en-GB" sz="1000" dirty="0">
                <a:solidFill>
                  <a:srgbClr val="0D0D0D"/>
                </a:solidFill>
              </a:rPr>
              <a:t>Shot-taker: Player 10</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High (2)</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0.235 (rank 6 of 24)</a:t>
            </a:r>
          </a:p>
          <a:p>
            <a:pPr lvl="1"/>
            <a:r>
              <a:rPr lang="en-GB" sz="1000" dirty="0" err="1">
                <a:solidFill>
                  <a:srgbClr val="0D0D0D"/>
                </a:solidFill>
              </a:rPr>
              <a:t>xG</a:t>
            </a:r>
            <a:r>
              <a:rPr lang="en-GB" sz="1000" dirty="0">
                <a:solidFill>
                  <a:srgbClr val="0D0D0D"/>
                </a:solidFill>
              </a:rPr>
              <a:t> (XGB): 0.210 (rank 6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Cross from outside the box on the right hand side cuts out all the defending player, to leave a tap-in from 6-yards-out with only the goalkeeper between the ball and the goal.</a:t>
            </a:r>
          </a:p>
          <a:p>
            <a:pPr marL="0" indent="0">
              <a:buNone/>
            </a:pPr>
            <a:endParaRPr lang="en-GB" sz="1000" dirty="0">
              <a:solidFill>
                <a:srgbClr val="0D0D0D"/>
              </a:solidFill>
            </a:endParaRPr>
          </a:p>
        </p:txBody>
      </p:sp>
      <p:sp>
        <p:nvSpPr>
          <p:cNvPr id="31" name="Diamond 30">
            <a:extLst>
              <a:ext uri="{FF2B5EF4-FFF2-40B4-BE49-F238E27FC236}">
                <a16:creationId xmlns:a16="http://schemas.microsoft.com/office/drawing/2014/main" id="{6D88DA29-699E-B74B-8B7A-5608881110A6}"/>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33" name="Picture 32">
            <a:extLst>
              <a:ext uri="{FF2B5EF4-FFF2-40B4-BE49-F238E27FC236}">
                <a16:creationId xmlns:a16="http://schemas.microsoft.com/office/drawing/2014/main" id="{1FBA7B45-A8F8-E84F-9659-84AC78AEC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7918" y="1222417"/>
            <a:ext cx="6066732" cy="4044488"/>
          </a:xfrm>
          <a:prstGeom prst="rect">
            <a:avLst/>
          </a:prstGeom>
        </p:spPr>
      </p:pic>
    </p:spTree>
    <p:extLst>
      <p:ext uri="{BB962C8B-B14F-4D97-AF65-F5344CB8AC3E}">
        <p14:creationId xmlns:p14="http://schemas.microsoft.com/office/powerpoint/2010/main" val="3826362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second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3/8  - Goal 2 of 5 (Shot 7)</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99638"/>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7</a:t>
            </a:r>
          </a:p>
          <a:p>
            <a:pPr lvl="1"/>
            <a:r>
              <a:rPr lang="en-GB" sz="1000" dirty="0">
                <a:solidFill>
                  <a:srgbClr val="0D0D0D"/>
                </a:solidFill>
              </a:rPr>
              <a:t>Time: 35m22s</a:t>
            </a:r>
          </a:p>
          <a:p>
            <a:pPr lvl="1"/>
            <a:r>
              <a:rPr lang="en-GB" sz="1000" dirty="0">
                <a:solidFill>
                  <a:srgbClr val="0D0D0D"/>
                </a:solidFill>
              </a:rPr>
              <a:t>Index (Frame): 823 (53,049)</a:t>
            </a:r>
          </a:p>
          <a:p>
            <a:pPr lvl="1"/>
            <a:r>
              <a:rPr lang="en-GB" sz="1000" dirty="0">
                <a:solidFill>
                  <a:srgbClr val="0D0D0D"/>
                </a:solidFill>
              </a:rPr>
              <a:t>Team: Away</a:t>
            </a:r>
          </a:p>
          <a:p>
            <a:pPr lvl="1"/>
            <a:r>
              <a:rPr lang="en-GB" sz="1000" dirty="0">
                <a:solidFill>
                  <a:srgbClr val="0D0D0D"/>
                </a:solidFill>
              </a:rPr>
              <a:t>Shot-taker: Player 24</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(1)</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0.379 (rank 3 of 24)</a:t>
            </a:r>
          </a:p>
          <a:p>
            <a:pPr lvl="1"/>
            <a:r>
              <a:rPr lang="en-GB" sz="1000" dirty="0" err="1">
                <a:solidFill>
                  <a:srgbClr val="0D0D0D"/>
                </a:solidFill>
              </a:rPr>
              <a:t>xG</a:t>
            </a:r>
            <a:r>
              <a:rPr lang="en-GB" sz="1000" dirty="0">
                <a:solidFill>
                  <a:srgbClr val="0D0D0D"/>
                </a:solidFill>
              </a:rPr>
              <a:t> (XGB): 0.282 (rank 4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Cross around 12-yards-out inside the right-hand side of the box cuts out all the defending player, to leave a tap-in from 8-9-yards-out with only the goalkeeper between the ball and the goal.</a:t>
            </a:r>
          </a:p>
          <a:p>
            <a:pPr marL="0" indent="0">
              <a:buNone/>
            </a:pPr>
            <a:endParaRPr lang="en-GB" sz="1000" dirty="0">
              <a:solidFill>
                <a:srgbClr val="0D0D0D"/>
              </a:solidFill>
            </a:endParaRPr>
          </a:p>
        </p:txBody>
      </p:sp>
      <p:sp>
        <p:nvSpPr>
          <p:cNvPr id="11" name="Diamond 10">
            <a:extLst>
              <a:ext uri="{FF2B5EF4-FFF2-40B4-BE49-F238E27FC236}">
                <a16:creationId xmlns:a16="http://schemas.microsoft.com/office/drawing/2014/main" id="{3B7CEB03-D8E8-4547-8888-5F0996059E5D}"/>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5" name="Picture 14">
            <a:extLst>
              <a:ext uri="{FF2B5EF4-FFF2-40B4-BE49-F238E27FC236}">
                <a16:creationId xmlns:a16="http://schemas.microsoft.com/office/drawing/2014/main" id="{16D763BF-E38C-3C44-9574-96C370C22F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224" y="1232792"/>
            <a:ext cx="6065426" cy="4043617"/>
          </a:xfrm>
          <a:prstGeom prst="rect">
            <a:avLst/>
          </a:prstGeom>
        </p:spPr>
      </p:pic>
    </p:spTree>
    <p:extLst>
      <p:ext uri="{BB962C8B-B14F-4D97-AF65-F5344CB8AC3E}">
        <p14:creationId xmlns:p14="http://schemas.microsoft.com/office/powerpoint/2010/main" val="3684913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third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4/8  - Goal 3 of 5 (Shot 13)</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13</a:t>
            </a:r>
          </a:p>
          <a:p>
            <a:pPr lvl="1"/>
            <a:r>
              <a:rPr lang="en-GB" sz="1000" dirty="0">
                <a:solidFill>
                  <a:srgbClr val="0D0D0D"/>
                </a:solidFill>
              </a:rPr>
              <a:t>Time: 49m19s</a:t>
            </a:r>
          </a:p>
          <a:p>
            <a:pPr lvl="1"/>
            <a:r>
              <a:rPr lang="en-GB" sz="1000" dirty="0">
                <a:solidFill>
                  <a:srgbClr val="0D0D0D"/>
                </a:solidFill>
              </a:rPr>
              <a:t>Index (Frame): 1,118 (73,983)</a:t>
            </a:r>
          </a:p>
          <a:p>
            <a:pPr lvl="1"/>
            <a:r>
              <a:rPr lang="en-GB" sz="1000" dirty="0">
                <a:solidFill>
                  <a:srgbClr val="0D0D0D"/>
                </a:solidFill>
              </a:rPr>
              <a:t>Team: Home</a:t>
            </a:r>
          </a:p>
          <a:p>
            <a:pPr lvl="1"/>
            <a:r>
              <a:rPr lang="en-GB" sz="1000" dirty="0">
                <a:solidFill>
                  <a:srgbClr val="0D0D0D"/>
                </a:solidFill>
              </a:rPr>
              <a:t>Shot-taker: Player 9</a:t>
            </a:r>
          </a:p>
          <a:p>
            <a:pPr lvl="1"/>
            <a:r>
              <a:rPr lang="en-GB" sz="1000" dirty="0">
                <a:solidFill>
                  <a:srgbClr val="0D0D0D"/>
                </a:solidFill>
              </a:rPr>
              <a:t>Head or foot: Head</a:t>
            </a:r>
          </a:p>
          <a:p>
            <a:pPr lvl="1"/>
            <a:r>
              <a:rPr lang="en-GB" sz="1000" dirty="0">
                <a:solidFill>
                  <a:srgbClr val="0D0D0D"/>
                </a:solidFill>
              </a:rPr>
              <a:t>Number of intervening opponents: 2</a:t>
            </a:r>
          </a:p>
          <a:p>
            <a:pPr lvl="1"/>
            <a:r>
              <a:rPr lang="en-GB" sz="1000" dirty="0">
                <a:solidFill>
                  <a:srgbClr val="0D0D0D"/>
                </a:solidFill>
              </a:rPr>
              <a:t>Number of intervening teammates: 0</a:t>
            </a:r>
          </a:p>
          <a:p>
            <a:pPr lvl="1"/>
            <a:r>
              <a:rPr lang="en-GB" sz="1000" dirty="0">
                <a:solidFill>
                  <a:srgbClr val="0D0D0D"/>
                </a:solidFill>
              </a:rPr>
              <a:t>Interference on shooter (players):  Medium (2)</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0.251 (rank 5 of 24)</a:t>
            </a:r>
          </a:p>
          <a:p>
            <a:pPr lvl="1"/>
            <a:r>
              <a:rPr lang="en-GB" sz="1000" dirty="0" err="1">
                <a:solidFill>
                  <a:srgbClr val="0D0D0D"/>
                </a:solidFill>
              </a:rPr>
              <a:t>xG</a:t>
            </a:r>
            <a:r>
              <a:rPr lang="en-GB" sz="1000" dirty="0">
                <a:solidFill>
                  <a:srgbClr val="0D0D0D"/>
                </a:solidFill>
              </a:rPr>
              <a:t> (XGB): 0.363 (rank 3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a:t>
            </a:r>
          </a:p>
          <a:p>
            <a:pPr marL="0" indent="0">
              <a:buNone/>
            </a:pPr>
            <a:endParaRPr lang="en-GB" sz="1000" dirty="0">
              <a:solidFill>
                <a:srgbClr val="0D0D0D"/>
              </a:solidFill>
            </a:endParaRPr>
          </a:p>
        </p:txBody>
      </p:sp>
      <p:sp>
        <p:nvSpPr>
          <p:cNvPr id="11" name="Diamond 10">
            <a:extLst>
              <a:ext uri="{FF2B5EF4-FFF2-40B4-BE49-F238E27FC236}">
                <a16:creationId xmlns:a16="http://schemas.microsoft.com/office/drawing/2014/main" id="{B44A023F-B364-0648-AF6D-562DE1643750}"/>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3" name="Picture 12">
            <a:extLst>
              <a:ext uri="{FF2B5EF4-FFF2-40B4-BE49-F238E27FC236}">
                <a16:creationId xmlns:a16="http://schemas.microsoft.com/office/drawing/2014/main" id="{903BFD82-1237-1249-91E6-6BC238F66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4860" y="1232792"/>
            <a:ext cx="6049790" cy="4033193"/>
          </a:xfrm>
          <a:prstGeom prst="rect">
            <a:avLst/>
          </a:prstGeom>
        </p:spPr>
      </p:pic>
    </p:spTree>
    <p:extLst>
      <p:ext uri="{BB962C8B-B14F-4D97-AF65-F5344CB8AC3E}">
        <p14:creationId xmlns:p14="http://schemas.microsoft.com/office/powerpoint/2010/main" val="23872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forth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5/8  - Goal 4 of 5 (Shot 18)</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18</a:t>
            </a:r>
          </a:p>
          <a:p>
            <a:pPr lvl="1"/>
            <a:r>
              <a:rPr lang="en-GB" sz="1000" dirty="0">
                <a:solidFill>
                  <a:srgbClr val="0D0D0D"/>
                </a:solidFill>
              </a:rPr>
              <a:t>Time: 76m40s</a:t>
            </a:r>
          </a:p>
          <a:p>
            <a:pPr lvl="1"/>
            <a:r>
              <a:rPr lang="en-GB" sz="1000" dirty="0">
                <a:solidFill>
                  <a:srgbClr val="0D0D0D"/>
                </a:solidFill>
              </a:rPr>
              <a:t>Index (Frame): 1,671 (115,009)</a:t>
            </a:r>
          </a:p>
          <a:p>
            <a:pPr lvl="1"/>
            <a:r>
              <a:rPr lang="en-GB" sz="1000" dirty="0">
                <a:solidFill>
                  <a:srgbClr val="0D0D0D"/>
                </a:solidFill>
              </a:rPr>
              <a:t>Team: Away</a:t>
            </a:r>
          </a:p>
          <a:p>
            <a:pPr lvl="1"/>
            <a:r>
              <a:rPr lang="en-GB" sz="1000" dirty="0">
                <a:solidFill>
                  <a:srgbClr val="0D0D0D"/>
                </a:solidFill>
              </a:rPr>
              <a:t>Shot-taker: Player 20</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(0)</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Yes</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0.760 (as defined by StatsBomb) (rank 1 of 24)</a:t>
            </a:r>
          </a:p>
          <a:p>
            <a:pPr lvl="1"/>
            <a:r>
              <a:rPr lang="en-GB" sz="1000" dirty="0" err="1">
                <a:solidFill>
                  <a:srgbClr val="0D0D0D"/>
                </a:solidFill>
              </a:rPr>
              <a:t>xG</a:t>
            </a:r>
            <a:r>
              <a:rPr lang="en-GB" sz="1000" dirty="0">
                <a:solidFill>
                  <a:srgbClr val="0D0D0D"/>
                </a:solidFill>
              </a:rPr>
              <a:t> (XGB): 0.760 (as defined by StatsBomb) (rank 1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a:t>
            </a:r>
          </a:p>
          <a:p>
            <a:pPr marL="0" indent="0">
              <a:buNone/>
            </a:pPr>
            <a:endParaRPr lang="en-GB" sz="1000" dirty="0">
              <a:solidFill>
                <a:srgbClr val="0D0D0D"/>
              </a:solidFill>
            </a:endParaRPr>
          </a:p>
        </p:txBody>
      </p:sp>
      <p:sp>
        <p:nvSpPr>
          <p:cNvPr id="11" name="Diamond 10">
            <a:extLst>
              <a:ext uri="{FF2B5EF4-FFF2-40B4-BE49-F238E27FC236}">
                <a16:creationId xmlns:a16="http://schemas.microsoft.com/office/drawing/2014/main" id="{2C0E4188-69A2-8C47-AA46-7F9A203AA649}"/>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3" name="Picture 12">
            <a:extLst>
              <a:ext uri="{FF2B5EF4-FFF2-40B4-BE49-F238E27FC236}">
                <a16:creationId xmlns:a16="http://schemas.microsoft.com/office/drawing/2014/main" id="{1F9DC5C1-52DC-784E-B705-4AC5DE4095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009" y="1232793"/>
            <a:ext cx="6035641" cy="4023760"/>
          </a:xfrm>
          <a:prstGeom prst="rect">
            <a:avLst/>
          </a:prstGeom>
        </p:spPr>
      </p:pic>
    </p:spTree>
    <p:extLst>
      <p:ext uri="{BB962C8B-B14F-4D97-AF65-F5344CB8AC3E}">
        <p14:creationId xmlns:p14="http://schemas.microsoft.com/office/powerpoint/2010/main" val="1142097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fifth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6/8  - Goal 5 of 5 (Shot 20)</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20</a:t>
            </a:r>
          </a:p>
          <a:p>
            <a:pPr lvl="1"/>
            <a:r>
              <a:rPr lang="en-GB" sz="1000" dirty="0">
                <a:solidFill>
                  <a:srgbClr val="0D0D0D"/>
                </a:solidFill>
              </a:rPr>
              <a:t>Time: 80m41s</a:t>
            </a:r>
          </a:p>
          <a:p>
            <a:pPr lvl="1"/>
            <a:r>
              <a:rPr lang="en-GB" sz="1000" dirty="0">
                <a:solidFill>
                  <a:srgbClr val="0D0D0D"/>
                </a:solidFill>
              </a:rPr>
              <a:t>Index (Frame): 1,723 (121,027)</a:t>
            </a:r>
          </a:p>
          <a:p>
            <a:pPr lvl="1"/>
            <a:r>
              <a:rPr lang="en-GB" sz="1000" dirty="0">
                <a:solidFill>
                  <a:srgbClr val="0D0D0D"/>
                </a:solidFill>
              </a:rPr>
              <a:t>Team: Home</a:t>
            </a:r>
          </a:p>
          <a:p>
            <a:pPr lvl="1"/>
            <a:r>
              <a:rPr lang="en-GB" sz="1000" dirty="0">
                <a:solidFill>
                  <a:srgbClr val="0D0D0D"/>
                </a:solidFill>
              </a:rPr>
              <a:t>Shot-taker: Player 12</a:t>
            </a:r>
          </a:p>
          <a:p>
            <a:pPr lvl="1"/>
            <a:r>
              <a:rPr lang="en-GB" sz="1000" dirty="0">
                <a:solidFill>
                  <a:srgbClr val="0D0D0D"/>
                </a:solidFill>
              </a:rPr>
              <a:t>Head or foot: Foot</a:t>
            </a:r>
          </a:p>
          <a:p>
            <a:pPr lvl="1"/>
            <a:r>
              <a:rPr lang="en-GB" sz="1000" dirty="0">
                <a:solidFill>
                  <a:srgbClr val="0D0D0D"/>
                </a:solidFill>
              </a:rPr>
              <a:t>Number of intervening opponents: 2</a:t>
            </a:r>
          </a:p>
          <a:p>
            <a:pPr lvl="1"/>
            <a:r>
              <a:rPr lang="en-GB" sz="1000" dirty="0">
                <a:solidFill>
                  <a:srgbClr val="0D0D0D"/>
                </a:solidFill>
              </a:rPr>
              <a:t>Number of intervening teammates: 0</a:t>
            </a:r>
          </a:p>
          <a:p>
            <a:pPr lvl="1"/>
            <a:r>
              <a:rPr lang="en-GB" sz="1000" dirty="0">
                <a:solidFill>
                  <a:srgbClr val="0D0D0D"/>
                </a:solidFill>
              </a:rPr>
              <a:t>Interference on shooter (players): High (2)</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0.054 (rank 13 of 24)</a:t>
            </a:r>
          </a:p>
          <a:p>
            <a:pPr lvl="1"/>
            <a:r>
              <a:rPr lang="en-GB" sz="1000" dirty="0" err="1">
                <a:solidFill>
                  <a:srgbClr val="0D0D0D"/>
                </a:solidFill>
              </a:rPr>
              <a:t>xG</a:t>
            </a:r>
            <a:r>
              <a:rPr lang="en-GB" sz="1000" dirty="0">
                <a:solidFill>
                  <a:srgbClr val="0D0D0D"/>
                </a:solidFill>
              </a:rPr>
              <a:t> (XGB): 0.074 (rank 13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4" name="Picture 3">
            <a:extLst>
              <a:ext uri="{FF2B5EF4-FFF2-40B4-BE49-F238E27FC236}">
                <a16:creationId xmlns:a16="http://schemas.microsoft.com/office/drawing/2014/main" id="{F37EB5A1-1F1C-7245-8B66-B4CBDDC5AB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630" y="1232792"/>
            <a:ext cx="6065020" cy="4043347"/>
          </a:xfrm>
          <a:prstGeom prst="rect">
            <a:avLst/>
          </a:prstGeom>
        </p:spPr>
      </p:pic>
    </p:spTree>
    <p:extLst>
      <p:ext uri="{BB962C8B-B14F-4D97-AF65-F5344CB8AC3E}">
        <p14:creationId xmlns:p14="http://schemas.microsoft.com/office/powerpoint/2010/main" val="3715333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9</a:t>
            </a:r>
            <a:r>
              <a:rPr lang="en-GB" sz="1700" baseline="30000" dirty="0">
                <a:solidFill>
                  <a:srgbClr val="00275E"/>
                </a:solidFill>
              </a:rPr>
              <a:t>th</a:t>
            </a:r>
            <a:r>
              <a:rPr lang="en-GB" sz="1700" dirty="0">
                <a:solidFill>
                  <a:srgbClr val="00275E"/>
                </a:solidFill>
              </a:rPr>
              <a:t> shot (no goal)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7/8  - Shot 9</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9</a:t>
            </a:r>
          </a:p>
          <a:p>
            <a:pPr lvl="1"/>
            <a:r>
              <a:rPr lang="en-GB" sz="1000" dirty="0">
                <a:solidFill>
                  <a:srgbClr val="0D0D0D"/>
                </a:solidFill>
              </a:rPr>
              <a:t>Time: 37m39s</a:t>
            </a:r>
          </a:p>
          <a:p>
            <a:pPr lvl="1"/>
            <a:r>
              <a:rPr lang="en-GB" sz="1000" dirty="0">
                <a:solidFill>
                  <a:srgbClr val="0D0D0D"/>
                </a:solidFill>
              </a:rPr>
              <a:t>Index (Frame): 962 (63,362)</a:t>
            </a:r>
          </a:p>
          <a:p>
            <a:pPr lvl="1"/>
            <a:r>
              <a:rPr lang="en-GB" sz="1000" dirty="0">
                <a:solidFill>
                  <a:srgbClr val="0D0D0D"/>
                </a:solidFill>
              </a:rPr>
              <a:t>Team: Away</a:t>
            </a:r>
          </a:p>
          <a:p>
            <a:pPr lvl="1"/>
            <a:r>
              <a:rPr lang="en-GB" sz="1000" dirty="0">
                <a:solidFill>
                  <a:srgbClr val="0D0D0D"/>
                </a:solidFill>
              </a:rPr>
              <a:t>Shot-taker: Player 23</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Medium (1)</a:t>
            </a:r>
          </a:p>
          <a:p>
            <a:pPr lvl="1"/>
            <a:r>
              <a:rPr lang="en-GB" sz="1000" dirty="0">
                <a:solidFill>
                  <a:srgbClr val="0D0D0D"/>
                </a:solidFill>
              </a:rPr>
              <a:t>Subtype: Off target-head-out</a:t>
            </a:r>
          </a:p>
          <a:p>
            <a:pPr lvl="1"/>
            <a:r>
              <a:rPr lang="en-GB" sz="1000" dirty="0">
                <a:solidFill>
                  <a:srgbClr val="0D0D0D"/>
                </a:solidFill>
              </a:rPr>
              <a:t>Outcome: No-goal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0.450 (rank 4 of 24)</a:t>
            </a:r>
          </a:p>
          <a:p>
            <a:pPr lvl="1"/>
            <a:r>
              <a:rPr lang="en-GB" sz="1000" dirty="0" err="1">
                <a:solidFill>
                  <a:srgbClr val="0D0D0D"/>
                </a:solidFill>
              </a:rPr>
              <a:t>xG</a:t>
            </a:r>
            <a:r>
              <a:rPr lang="en-GB" sz="1000" dirty="0">
                <a:solidFill>
                  <a:srgbClr val="0D0D0D"/>
                </a:solidFill>
              </a:rPr>
              <a:t> (XGB): 0.419 (rank 7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4" name="Picture 3">
            <a:extLst>
              <a:ext uri="{FF2B5EF4-FFF2-40B4-BE49-F238E27FC236}">
                <a16:creationId xmlns:a16="http://schemas.microsoft.com/office/drawing/2014/main" id="{1E019C58-1C73-304A-BD2C-BA8AE0F21D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3480" y="1232792"/>
            <a:ext cx="6051170" cy="4034113"/>
          </a:xfrm>
          <a:prstGeom prst="rect">
            <a:avLst/>
          </a:prstGeom>
        </p:spPr>
      </p:pic>
    </p:spTree>
    <p:extLst>
      <p:ext uri="{BB962C8B-B14F-4D97-AF65-F5344CB8AC3E}">
        <p14:creationId xmlns:p14="http://schemas.microsoft.com/office/powerpoint/2010/main" val="202165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16</a:t>
            </a:r>
            <a:r>
              <a:rPr lang="en-GB" sz="1700" baseline="30000" dirty="0">
                <a:solidFill>
                  <a:srgbClr val="00275E"/>
                </a:solidFill>
              </a:rPr>
              <a:t>th</a:t>
            </a:r>
            <a:r>
              <a:rPr lang="en-GB" sz="1700" dirty="0">
                <a:solidFill>
                  <a:srgbClr val="00275E"/>
                </a:solidFill>
              </a:rPr>
              <a:t> shot (no goal)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8/8  - Shot 16</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16</a:t>
            </a:r>
          </a:p>
          <a:p>
            <a:pPr lvl="1"/>
            <a:r>
              <a:rPr lang="en-GB" sz="1000" dirty="0">
                <a:solidFill>
                  <a:srgbClr val="0D0D0D"/>
                </a:solidFill>
              </a:rPr>
              <a:t>Time: 65m93s</a:t>
            </a:r>
          </a:p>
          <a:p>
            <a:pPr lvl="1"/>
            <a:r>
              <a:rPr lang="en-GB" sz="1000" dirty="0">
                <a:solidFill>
                  <a:srgbClr val="0D0D0D"/>
                </a:solidFill>
              </a:rPr>
              <a:t>Index (Frame): 1,479 (98,880)</a:t>
            </a:r>
          </a:p>
          <a:p>
            <a:pPr lvl="1"/>
            <a:r>
              <a:rPr lang="en-GB" sz="1000" dirty="0">
                <a:solidFill>
                  <a:srgbClr val="0D0D0D"/>
                </a:solidFill>
              </a:rPr>
              <a:t>Team: Home</a:t>
            </a:r>
          </a:p>
          <a:p>
            <a:pPr lvl="1"/>
            <a:r>
              <a:rPr lang="en-GB" sz="1000" dirty="0">
                <a:solidFill>
                  <a:srgbClr val="0D0D0D"/>
                </a:solidFill>
              </a:rPr>
              <a:t>Shot-taker: Player 10</a:t>
            </a:r>
          </a:p>
          <a:p>
            <a:pPr lvl="1"/>
            <a:r>
              <a:rPr lang="en-GB" sz="1000" dirty="0">
                <a:solidFill>
                  <a:srgbClr val="0D0D0D"/>
                </a:solidFill>
              </a:rPr>
              <a:t>Head or foot: Head</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(0)</a:t>
            </a:r>
          </a:p>
          <a:p>
            <a:pPr lvl="1"/>
            <a:r>
              <a:rPr lang="en-GB" sz="1000" dirty="0">
                <a:solidFill>
                  <a:srgbClr val="0D0D0D"/>
                </a:solidFill>
              </a:rPr>
              <a:t>Subtype: On target-saved</a:t>
            </a:r>
          </a:p>
          <a:p>
            <a:pPr lvl="1"/>
            <a:r>
              <a:rPr lang="en-GB" sz="1000" dirty="0">
                <a:solidFill>
                  <a:srgbClr val="0D0D0D"/>
                </a:solidFill>
              </a:rPr>
              <a:t>Outcome: No-goal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0.252 (rank 2 of 24)</a:t>
            </a:r>
          </a:p>
          <a:p>
            <a:pPr lvl="1"/>
            <a:r>
              <a:rPr lang="en-GB" sz="1000" dirty="0" err="1">
                <a:solidFill>
                  <a:srgbClr val="0D0D0D"/>
                </a:solidFill>
              </a:rPr>
              <a:t>xG</a:t>
            </a:r>
            <a:r>
              <a:rPr lang="en-GB" sz="1000" dirty="0">
                <a:solidFill>
                  <a:srgbClr val="0D0D0D"/>
                </a:solidFill>
              </a:rPr>
              <a:t> (XGB): 0.176 (rank 2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6" name="Picture 15">
            <a:extLst>
              <a:ext uri="{FF2B5EF4-FFF2-40B4-BE49-F238E27FC236}">
                <a16:creationId xmlns:a16="http://schemas.microsoft.com/office/drawing/2014/main" id="{B97340C8-AA4C-4544-B870-7E6A502F8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5193" y="1232792"/>
            <a:ext cx="5999457" cy="3999638"/>
          </a:xfrm>
          <a:prstGeom prst="rect">
            <a:avLst/>
          </a:prstGeom>
        </p:spPr>
      </p:pic>
    </p:spTree>
    <p:extLst>
      <p:ext uri="{BB962C8B-B14F-4D97-AF65-F5344CB8AC3E}">
        <p14:creationId xmlns:p14="http://schemas.microsoft.com/office/powerpoint/2010/main" val="562894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4186234"/>
          </a:xfrm>
        </p:spPr>
        <p:txBody>
          <a:bodyPr lIns="0" tIns="0" rIns="0" bIns="0" anchor="t">
            <a:noAutofit/>
          </a:bodyPr>
          <a:lstStyle/>
          <a:p>
            <a:r>
              <a:rPr lang="en-GB" sz="1050" dirty="0">
                <a:solidFill>
                  <a:srgbClr val="0D0D0D"/>
                </a:solidFill>
              </a:rPr>
              <a:t>Creating a Chance Quality model is a classic classic supervised learning problem. A classification model is tasked with drawing some conclusion from the input values. It will predict the class labels/categories for the new data. In the case of a Chance Quality model, whether a shot results in a goal or not.</a:t>
            </a:r>
          </a:p>
          <a:p>
            <a:endParaRPr lang="en-GB" sz="1050" dirty="0">
              <a:solidFill>
                <a:srgbClr val="0D0D0D"/>
              </a:solidFill>
            </a:endParaRPr>
          </a:p>
          <a:p>
            <a:r>
              <a:rPr lang="en-GB" sz="1050" dirty="0">
                <a:solidFill>
                  <a:srgbClr val="0D0D0D"/>
                </a:solidFill>
              </a:rPr>
              <a:t>The initial model model (submitted for initial task deadline) was a Logistic Regression model. A subsequent Gradient Boosted Decision Trees model, using the XGBoost algorithm was used as a secondary model (see next slide and the separate Gradient Boosted Chance Quality Model notebook [</a:t>
            </a:r>
            <a:r>
              <a:rPr lang="en-GB" sz="1050" dirty="0">
                <a:solidFill>
                  <a:srgbClr val="0D0D0D"/>
                </a:solidFill>
                <a:hlinkClick r:id="rId3"/>
              </a:rPr>
              <a:t>link</a:t>
            </a:r>
            <a:r>
              <a:rPr lang="en-GB" sz="1050" dirty="0">
                <a:solidFill>
                  <a:srgbClr val="0D0D0D"/>
                </a:solidFill>
              </a:rPr>
              <a:t>] for more information)</a:t>
            </a:r>
            <a:r>
              <a:rPr lang="en-GB" sz="1050" baseline="30000" dirty="0">
                <a:solidFill>
                  <a:srgbClr val="0D0D0D"/>
                </a:solidFill>
              </a:rPr>
              <a:t>1</a:t>
            </a:r>
            <a:r>
              <a:rPr lang="en-GB" sz="1050" dirty="0">
                <a:solidFill>
                  <a:srgbClr val="0D0D0D"/>
                </a:solidFill>
              </a:rPr>
              <a:t>.</a:t>
            </a:r>
          </a:p>
          <a:p>
            <a:endParaRPr lang="en-GB" sz="1050" dirty="0">
              <a:solidFill>
                <a:srgbClr val="0D0D0D"/>
              </a:solidFill>
            </a:endParaRPr>
          </a:p>
          <a:p>
            <a:r>
              <a:rPr lang="en-GB" sz="1050" dirty="0">
                <a:solidFill>
                  <a:srgbClr val="0D0D0D"/>
                </a:solidFill>
              </a:rPr>
              <a:t>Logistic regression is a simple linear classifier that takes a weighted combination of the input features, and passes it through a function such as a sigmoid function</a:t>
            </a:r>
            <a:r>
              <a:rPr lang="en-GB" sz="1050" baseline="30000" dirty="0">
                <a:solidFill>
                  <a:srgbClr val="0D0D0D"/>
                </a:solidFill>
              </a:rPr>
              <a:t>2</a:t>
            </a:r>
            <a:r>
              <a:rPr lang="en-GB" sz="1050" dirty="0">
                <a:solidFill>
                  <a:srgbClr val="0D0D0D"/>
                </a:solidFill>
              </a:rPr>
              <a:t>, that maps any real number to a number between 0 and 1. Mathematically the equation for the sigmoid function can be represented as:</a:t>
            </a:r>
          </a:p>
          <a:p>
            <a:pPr marL="0" indent="0">
              <a:buNone/>
            </a:pPr>
            <a:endParaRPr lang="en-GB" sz="1050" dirty="0">
              <a:solidFill>
                <a:srgbClr val="0D0D0D"/>
              </a:solidFill>
            </a:endParaRPr>
          </a:p>
          <a:p>
            <a:pPr marL="0" indent="0">
              <a:buNone/>
            </a:pPr>
            <a:endParaRPr lang="en-GB" sz="1050" dirty="0">
              <a:solidFill>
                <a:srgbClr val="0D0D0D"/>
              </a:solidFill>
            </a:endParaRPr>
          </a:p>
          <a:p>
            <a:pPr marL="0" indent="0">
              <a:buNone/>
            </a:pPr>
            <a:r>
              <a:rPr lang="en-GB" sz="1050" dirty="0">
                <a:solidFill>
                  <a:srgbClr val="0D0D0D"/>
                </a:solidFill>
              </a:rPr>
              <a:t>											where </a:t>
            </a:r>
            <a:r>
              <a:rPr lang="en-GB" sz="1050" dirty="0">
                <a:solidFill>
                  <a:srgbClr val="0D0D0D"/>
                </a:solidFill>
                <a:latin typeface="Cambria Math" panose="02040503050406030204" pitchFamily="18" charset="0"/>
                <a:ea typeface="Cambria Math" panose="02040503050406030204" pitchFamily="18" charset="0"/>
              </a:rPr>
              <a:t>e</a:t>
            </a:r>
            <a:r>
              <a:rPr lang="en-GB" sz="1050" dirty="0">
                <a:solidFill>
                  <a:srgbClr val="0D0D0D"/>
                </a:solidFill>
              </a:rPr>
              <a:t> is Euler’s number.</a:t>
            </a:r>
          </a:p>
          <a:p>
            <a:endParaRPr lang="en-GB" sz="1050" dirty="0">
              <a:solidFill>
                <a:srgbClr val="0D0D0D"/>
              </a:solidFill>
            </a:endParaRPr>
          </a:p>
          <a:p>
            <a:endParaRPr lang="en-GB" sz="1050" dirty="0">
              <a:solidFill>
                <a:srgbClr val="0D0D0D"/>
              </a:solidFill>
            </a:endParaRPr>
          </a:p>
          <a:p>
            <a:r>
              <a:rPr lang="en-GB" sz="1050" dirty="0">
                <a:solidFill>
                  <a:srgbClr val="0D0D0D"/>
                </a:solidFill>
              </a:rPr>
              <a:t>The mathematical representation of the Logistic Regression function can be represented as:</a:t>
            </a:r>
          </a:p>
          <a:p>
            <a:endParaRPr lang="cy-GB" sz="1050" dirty="0">
              <a:solidFill>
                <a:srgbClr val="0D0D0D"/>
              </a:solidFill>
            </a:endParaRPr>
          </a:p>
          <a:p>
            <a:pPr marL="287993" lvl="1" indent="0">
              <a:buNone/>
            </a:pPr>
            <a:r>
              <a:rPr lang="en-GB" sz="1050" dirty="0">
                <a:solidFill>
                  <a:srgbClr val="0D0D0D"/>
                </a:solidFill>
              </a:rPr>
              <a:t>											where:</a:t>
            </a:r>
          </a:p>
          <a:p>
            <a:pPr marL="287993" lvl="1" indent="0">
              <a:buNone/>
            </a:pPr>
            <a:r>
              <a:rPr lang="en-GB" sz="1050" dirty="0">
                <a:solidFill>
                  <a:srgbClr val="0D0D0D"/>
                </a:solidFill>
                <a:latin typeface="Cambria Math" panose="02040503050406030204" pitchFamily="18" charset="0"/>
                <a:ea typeface="Cambria Math" panose="02040503050406030204" pitchFamily="18" charset="0"/>
              </a:rPr>
              <a:t>											-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is a D-dimensional vector of parameters</a:t>
            </a:r>
          </a:p>
          <a:p>
            <a:pPr marL="287993" lvl="1" indent="0">
              <a:buNone/>
            </a:pPr>
            <a:r>
              <a:rPr lang="en-GB" sz="1050" dirty="0">
                <a:solidFill>
                  <a:srgbClr val="0D0D0D"/>
                </a:solidFill>
              </a:rPr>
              <a:t>											-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is bias (a real number)</a:t>
            </a:r>
          </a:p>
          <a:p>
            <a:pPr marL="287993" lvl="1" indent="0">
              <a:buNone/>
            </a:pPr>
            <a:r>
              <a:rPr lang="en-GB" sz="1050" dirty="0">
                <a:solidFill>
                  <a:srgbClr val="0D0D0D"/>
                </a:solidFill>
              </a:rPr>
              <a:t>											-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means that the model is parametrised by two values,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and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a:t>
            </a:r>
          </a:p>
          <a:p>
            <a:r>
              <a:rPr lang="en-GB" sz="1050" dirty="0">
                <a:solidFill>
                  <a:srgbClr val="0D0D0D"/>
                </a:solidFill>
              </a:rPr>
              <a:t>A Logistic classifier generally predicts the positive class if the sigmoid output is greater than 0.5, and the negative class otherwise. The Machine Learning problem is to find a weight combination that minimises the error, which in the case of Logistic Regression is the Logistic Loss.</a:t>
            </a:r>
          </a:p>
          <a:p>
            <a:endParaRPr lang="en-GB" sz="1050" dirty="0">
              <a:solidFill>
                <a:srgbClr val="0D0D0D"/>
              </a:solidFill>
            </a:endParaRPr>
          </a:p>
          <a:p>
            <a:r>
              <a:rPr lang="en-GB" sz="1050" dirty="0">
                <a:solidFill>
                  <a:srgbClr val="0D0D0D"/>
                </a:solidFill>
              </a:rPr>
              <a:t>The optimisation criterion in Logistic Regression is called the maximum likelihood. Instead of minimising the average loss like in Linear Regression, Logistic Regression looks to maximise the likelihood of the training data according to the model.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about how Logistic Regression works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300" dirty="0">
                <a:solidFill>
                  <a:srgbClr val="28A0D3"/>
                </a:solidFill>
              </a:rPr>
              <a:t>Model Selection 1/4: Algorithms Used - Logistic Regression...and then XGBoost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398296"/>
            <a:ext cx="11417301" cy="719003"/>
          </a:xfrm>
        </p:spPr>
        <p:txBody>
          <a:bodyPr/>
          <a:lstStyle/>
          <a:p>
            <a:r>
              <a:rPr lang="en-GB" sz="900" baseline="30000" dirty="0"/>
              <a:t>1</a:t>
            </a:r>
            <a:r>
              <a:rPr lang="en-GB" sz="900" dirty="0"/>
              <a:t>Logistic Regression wiki: </a:t>
            </a:r>
            <a:r>
              <a:rPr lang="en-GB" sz="900" dirty="0">
                <a:hlinkClick r:id="rId4"/>
              </a:rPr>
              <a:t>https://en.wikipedia.org/wiki/Logistic_regression</a:t>
            </a:r>
            <a:r>
              <a:rPr lang="en-GB" sz="900" dirty="0"/>
              <a:t>.</a:t>
            </a:r>
          </a:p>
          <a:p>
            <a:r>
              <a:rPr lang="en-GB" sz="900" baseline="30000" dirty="0"/>
              <a:t>2</a:t>
            </a:r>
            <a:r>
              <a:rPr lang="en-GB" sz="900" dirty="0"/>
              <a:t>Sigmoid function wiki: </a:t>
            </a:r>
            <a:r>
              <a:rPr lang="en-GB" sz="900" dirty="0">
                <a:hlinkClick r:id="rId5"/>
              </a:rPr>
              <a:t>https://en.wikipedia.org/wiki/Sigmoid_function</a:t>
            </a:r>
            <a:r>
              <a:rPr lang="en-GB" sz="900" dirty="0"/>
              <a:t>.</a:t>
            </a:r>
          </a:p>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474CB29B-EF6F-8D4E-8909-54BD0EBE16CC}"/>
                  </a:ext>
                </a:extLst>
              </p:cNvPr>
              <p:cNvSpPr/>
              <p:nvPr/>
            </p:nvSpPr>
            <p:spPr>
              <a:xfrm>
                <a:off x="4866463" y="2565205"/>
                <a:ext cx="1771703" cy="61734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GB" b="0" i="1" smtClean="0">
                          <a:solidFill>
                            <a:srgbClr val="0D0D0D"/>
                          </a:solidFill>
                          <a:latin typeface="Cambria Math" panose="02040503050406030204" pitchFamily="18" charset="0"/>
                        </a:rPr>
                        <m:t>𝑓</m:t>
                      </m:r>
                      <m:r>
                        <a:rPr lang="en-GB" b="0" i="1" smtClean="0">
                          <a:solidFill>
                            <a:srgbClr val="0D0D0D"/>
                          </a:solidFill>
                          <a:latin typeface="Cambria Math" panose="02040503050406030204" pitchFamily="18" charset="0"/>
                        </a:rPr>
                        <m:t>(</m:t>
                      </m:r>
                      <m:r>
                        <a:rPr lang="en-GB" b="0" i="1" smtClean="0">
                          <a:solidFill>
                            <a:srgbClr val="0D0D0D"/>
                          </a:solidFill>
                          <a:latin typeface="Cambria Math" panose="02040503050406030204" pitchFamily="18" charset="0"/>
                        </a:rPr>
                        <m:t>𝑥</m:t>
                      </m:r>
                      <m:r>
                        <a:rPr lang="en-GB" b="0" i="1" smtClean="0">
                          <a:solidFill>
                            <a:srgbClr val="0D0D0D"/>
                          </a:solidFill>
                          <a:latin typeface="Cambria Math" panose="02040503050406030204" pitchFamily="18" charset="0"/>
                        </a:rPr>
                        <m:t>)=</m:t>
                      </m:r>
                      <m:f>
                        <m:fPr>
                          <m:ctrlPr>
                            <a:rPr lang="en-GB" i="1">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i="1">
                              <a:solidFill>
                                <a:srgbClr val="0D0D0D"/>
                              </a:solidFill>
                              <a:latin typeface="Cambria Math" panose="02040503050406030204" pitchFamily="18" charset="0"/>
                            </a:rPr>
                            <m:t>1+</m:t>
                          </m:r>
                          <m:sSup>
                            <m:sSupPr>
                              <m:ctrlPr>
                                <a:rPr lang="en-GB" i="1">
                                  <a:solidFill>
                                    <a:srgbClr val="0D0D0D"/>
                                  </a:solidFill>
                                  <a:latin typeface="Cambria Math" panose="02040503050406030204" pitchFamily="18" charset="0"/>
                                </a:rPr>
                              </m:ctrlPr>
                            </m:sSupPr>
                            <m:e>
                              <m:r>
                                <a:rPr lang="en-GB" i="1">
                                  <a:solidFill>
                                    <a:srgbClr val="0D0D0D"/>
                                  </a:solidFill>
                                  <a:latin typeface="Cambria Math" panose="02040503050406030204" pitchFamily="18" charset="0"/>
                                </a:rPr>
                                <m:t>𝑒</m:t>
                              </m:r>
                            </m:e>
                            <m:sup>
                              <m:r>
                                <a:rPr lang="en-GB" i="1">
                                  <a:solidFill>
                                    <a:srgbClr val="0D0D0D"/>
                                  </a:solidFill>
                                  <a:latin typeface="Cambria Math" panose="02040503050406030204" pitchFamily="18" charset="0"/>
                                </a:rPr>
                                <m:t>−</m:t>
                              </m:r>
                              <m:r>
                                <a:rPr lang="en-GB" i="1">
                                  <a:solidFill>
                                    <a:srgbClr val="0D0D0D"/>
                                  </a:solidFill>
                                  <a:latin typeface="Cambria Math" panose="02040503050406030204" pitchFamily="18" charset="0"/>
                                </a:rPr>
                                <m:t>𝑥</m:t>
                              </m:r>
                            </m:sup>
                          </m:sSup>
                        </m:den>
                      </m:f>
                    </m:oMath>
                  </m:oMathPara>
                </a14:m>
                <a:endParaRPr lang="en-US" dirty="0"/>
              </a:p>
            </p:txBody>
          </p:sp>
        </mc:Choice>
        <mc:Fallback>
          <p:sp>
            <p:nvSpPr>
              <p:cNvPr id="13" name="Rectangle 12">
                <a:extLst>
                  <a:ext uri="{FF2B5EF4-FFF2-40B4-BE49-F238E27FC236}">
                    <a16:creationId xmlns:a16="http://schemas.microsoft.com/office/drawing/2014/main" id="{474CB29B-EF6F-8D4E-8909-54BD0EBE16CC}"/>
                  </a:ext>
                </a:extLst>
              </p:cNvPr>
              <p:cNvSpPr>
                <a:spLocks noRot="1" noChangeAspect="1" noMove="1" noResize="1" noEditPoints="1" noAdjustHandles="1" noChangeArrowheads="1" noChangeShapeType="1" noTextEdit="1"/>
              </p:cNvSpPr>
              <p:nvPr/>
            </p:nvSpPr>
            <p:spPr>
              <a:xfrm>
                <a:off x="4866463" y="2565205"/>
                <a:ext cx="1771703" cy="617348"/>
              </a:xfrm>
              <a:prstGeom prst="rect">
                <a:avLst/>
              </a:prstGeom>
              <a:blipFill>
                <a:blip r:embed="rId7"/>
                <a:stretch>
                  <a:fillRect b="-40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B2216A9-4859-A94D-A621-0DEADDFE0588}"/>
                  </a:ext>
                </a:extLst>
              </p:cNvPr>
              <p:cNvSpPr/>
              <p:nvPr/>
            </p:nvSpPr>
            <p:spPr>
              <a:xfrm>
                <a:off x="4491039" y="3721344"/>
                <a:ext cx="2522550" cy="62203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𝑓</m:t>
                          </m:r>
                        </m:e>
                        <m:sub>
                          <m:r>
                            <a:rPr lang="en-GB" b="1" i="0" smtClean="0">
                              <a:solidFill>
                                <a:srgbClr val="0D0D0D"/>
                              </a:solidFill>
                              <a:latin typeface="Cambria Math" panose="02040503050406030204" pitchFamily="18" charset="0"/>
                            </a:rPr>
                            <m:t>𝐰</m:t>
                          </m:r>
                          <m:r>
                            <a:rPr lang="en-GB" b="0" i="1" smtClean="0">
                              <a:solidFill>
                                <a:srgbClr val="0D0D0D"/>
                              </a:solidFill>
                              <a:latin typeface="Cambria Math" panose="02040503050406030204" pitchFamily="18" charset="0"/>
                            </a:rPr>
                            <m:t>, </m:t>
                          </m:r>
                          <m:r>
                            <a:rPr lang="en-GB" b="0" i="1" smtClean="0">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r>
                        <a:rPr lang="en-GB" b="1" i="0" smtClean="0">
                          <a:solidFill>
                            <a:srgbClr val="0D0D0D"/>
                          </a:solidFill>
                          <a:latin typeface="Cambria Math" panose="02040503050406030204" pitchFamily="18" charset="0"/>
                        </a:rPr>
                        <m:t>𝐱</m:t>
                      </m:r>
                      <m:r>
                        <a:rPr lang="en-GB" b="0" i="1" smtClean="0">
                          <a:solidFill>
                            <a:srgbClr val="0D0D0D"/>
                          </a:solidFill>
                          <a:latin typeface="Cambria Math" panose="02040503050406030204" pitchFamily="18" charset="0"/>
                        </a:rPr>
                        <m:t>)≝</m:t>
                      </m:r>
                      <m:f>
                        <m:fPr>
                          <m:ctrlPr>
                            <a:rPr lang="en-GB" i="1">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i="1">
                              <a:solidFill>
                                <a:srgbClr val="0D0D0D"/>
                              </a:solidFill>
                              <a:latin typeface="Cambria Math" panose="02040503050406030204" pitchFamily="18" charset="0"/>
                            </a:rPr>
                            <m:t>1+</m:t>
                          </m:r>
                          <m:sSup>
                            <m:sSupPr>
                              <m:ctrlPr>
                                <a:rPr lang="en-GB" i="1">
                                  <a:solidFill>
                                    <a:srgbClr val="0D0D0D"/>
                                  </a:solidFill>
                                  <a:latin typeface="Cambria Math" panose="02040503050406030204" pitchFamily="18" charset="0"/>
                                </a:rPr>
                              </m:ctrlPr>
                            </m:sSupPr>
                            <m:e>
                              <m:r>
                                <a:rPr lang="en-GB" i="1">
                                  <a:solidFill>
                                    <a:srgbClr val="0D0D0D"/>
                                  </a:solidFill>
                                  <a:latin typeface="Cambria Math" panose="02040503050406030204" pitchFamily="18" charset="0"/>
                                </a:rPr>
                                <m:t>𝑒</m:t>
                              </m:r>
                            </m:e>
                            <m:sup>
                              <m:r>
                                <a:rPr lang="en-GB" b="0" i="1" smtClean="0">
                                  <a:solidFill>
                                    <a:srgbClr val="0D0D0D"/>
                                  </a:solidFill>
                                  <a:latin typeface="Cambria Math" panose="02040503050406030204" pitchFamily="18" charset="0"/>
                                </a:rPr>
                                <m:t>−(</m:t>
                              </m:r>
                              <m:r>
                                <a:rPr lang="en-GB" b="1" i="0" smtClean="0">
                                  <a:solidFill>
                                    <a:srgbClr val="0D0D0D"/>
                                  </a:solidFill>
                                  <a:latin typeface="Cambria Math" panose="02040503050406030204" pitchFamily="18" charset="0"/>
                                </a:rPr>
                                <m:t>𝐰𝐱</m:t>
                              </m:r>
                              <m:r>
                                <a:rPr lang="en-GB" b="0" i="1" smtClean="0">
                                  <a:solidFill>
                                    <a:srgbClr val="0D0D0D"/>
                                  </a:solidFill>
                                  <a:latin typeface="Cambria Math" panose="02040503050406030204" pitchFamily="18" charset="0"/>
                                </a:rPr>
                                <m:t>+</m:t>
                              </m:r>
                              <m:r>
                                <a:rPr lang="en-GB" b="0" i="1" smtClean="0">
                                  <a:solidFill>
                                    <a:srgbClr val="0D0D0D"/>
                                  </a:solidFill>
                                  <a:latin typeface="Cambria Math" panose="02040503050406030204" pitchFamily="18" charset="0"/>
                                </a:rPr>
                                <m:t>𝑏</m:t>
                              </m:r>
                              <m:r>
                                <a:rPr lang="en-GB" b="0" i="1" smtClean="0">
                                  <a:solidFill>
                                    <a:srgbClr val="0D0D0D"/>
                                  </a:solidFill>
                                  <a:latin typeface="Cambria Math" panose="02040503050406030204" pitchFamily="18" charset="0"/>
                                </a:rPr>
                                <m:t>)</m:t>
                              </m:r>
                            </m:sup>
                          </m:sSup>
                        </m:den>
                      </m:f>
                    </m:oMath>
                  </m:oMathPara>
                </a14:m>
                <a:endParaRPr lang="en-US" dirty="0"/>
              </a:p>
            </p:txBody>
          </p:sp>
        </mc:Choice>
        <mc:Fallback>
          <p:sp>
            <p:nvSpPr>
              <p:cNvPr id="16" name="Rectangle 15">
                <a:extLst>
                  <a:ext uri="{FF2B5EF4-FFF2-40B4-BE49-F238E27FC236}">
                    <a16:creationId xmlns:a16="http://schemas.microsoft.com/office/drawing/2014/main" id="{9B2216A9-4859-A94D-A621-0DEADDFE0588}"/>
                  </a:ext>
                </a:extLst>
              </p:cNvPr>
              <p:cNvSpPr>
                <a:spLocks noRot="1" noChangeAspect="1" noMove="1" noResize="1" noEditPoints="1" noAdjustHandles="1" noChangeArrowheads="1" noChangeShapeType="1" noTextEdit="1"/>
              </p:cNvSpPr>
              <p:nvPr/>
            </p:nvSpPr>
            <p:spPr>
              <a:xfrm>
                <a:off x="4491039" y="3721344"/>
                <a:ext cx="2522550" cy="622030"/>
              </a:xfrm>
              <a:prstGeom prst="rect">
                <a:avLst/>
              </a:prstGeom>
              <a:blipFill>
                <a:blip r:embed="rId8"/>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724715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361522" cy="4359412"/>
          </a:xfrm>
        </p:spPr>
        <p:txBody>
          <a:bodyPr lIns="0" tIns="0" rIns="0" bIns="0" anchor="t"/>
          <a:lstStyle/>
          <a:p>
            <a:pPr marL="0" indent="0">
              <a:buNone/>
            </a:pPr>
            <a:r>
              <a:rPr lang="en-GB" sz="1250" b="1" dirty="0">
                <a:solidFill>
                  <a:srgbClr val="00275E"/>
                </a:solidFill>
              </a:rPr>
              <a:t>Define, build and train and Chance Quality Model using the Shots data</a:t>
            </a:r>
            <a:endParaRPr lang="en-GB" sz="1250" dirty="0">
              <a:solidFill>
                <a:srgbClr val="00275E"/>
              </a:solidFill>
            </a:endParaRPr>
          </a:p>
          <a:p>
            <a:pPr marL="0" indent="0">
              <a:buNone/>
            </a:pPr>
            <a:r>
              <a:rPr lang="en-GB" sz="1250" dirty="0">
                <a:solidFill>
                  <a:srgbClr val="262626"/>
                </a:solidFill>
              </a:rPr>
              <a:t>Build and train a basic Logistic Regression model, to determine likelihood of shots resulting in goals from a sample of just under 11,000 shots. Performance of the model observed throughout, through iterations of: performance metric selection and definition, outlier treatment, univariate and multivariate analysis with subsequent feature engineering, production of a final model, measurement of performance, and feature interpretation.</a:t>
            </a:r>
          </a:p>
          <a:p>
            <a:pPr marL="0" indent="0">
              <a:buNone/>
            </a:pPr>
            <a:endParaRPr lang="en-GB" sz="1250" dirty="0">
              <a:solidFill>
                <a:srgbClr val="262626"/>
              </a:solidFill>
            </a:endParaRPr>
          </a:p>
          <a:p>
            <a:pPr marL="0" indent="0">
              <a:buNone/>
            </a:pPr>
            <a:r>
              <a:rPr lang="en-GB" sz="1250" b="1" dirty="0">
                <a:solidFill>
                  <a:srgbClr val="00275E"/>
                </a:solidFill>
              </a:rPr>
              <a:t>Analysis of game 2 of the sample Metrica Sports Tracking and Event Data</a:t>
            </a:r>
          </a:p>
          <a:p>
            <a:pPr marL="0" indent="0">
              <a:buNone/>
            </a:pPr>
            <a:r>
              <a:rPr lang="en-GB" sz="1250" dirty="0">
                <a:solidFill>
                  <a:srgbClr val="262626"/>
                </a:solidFill>
              </a:rPr>
              <a:t>Using the Tracking data and corresponding Event data, determine all the shots for selected match (game 2) and extract features required to determine the Expected Goal value for each shot using the trained Chance Quality Model. 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a:t>
            </a:r>
          </a:p>
          <a:p>
            <a:pPr marL="0" indent="0">
              <a:buNone/>
            </a:pPr>
            <a:endParaRPr lang="en-GB" sz="1250" dirty="0">
              <a:solidFill>
                <a:srgbClr val="262626"/>
              </a:solidFill>
            </a:endParaRPr>
          </a:p>
          <a:p>
            <a:pPr marL="0" indent="0">
              <a:buNone/>
            </a:pPr>
            <a:r>
              <a:rPr lang="en-GB" sz="1250" b="1" dirty="0">
                <a:solidFill>
                  <a:srgbClr val="00275E"/>
                </a:solidFill>
              </a:rPr>
              <a:t>Assessment of the performance of the teams in the sample Metrica Sports data through application of the Chance Quality Model (derived in step 1) and exported Metrica Sports shot data (derived in step 2)</a:t>
            </a:r>
          </a:p>
          <a:p>
            <a:pPr marL="0" indent="0">
              <a:buNone/>
            </a:pPr>
            <a:r>
              <a:rPr lang="en-GB" sz="1250" dirty="0">
                <a:solidFill>
                  <a:srgbClr val="262626"/>
                </a:solidFill>
              </a:rPr>
              <a:t>Using the exported Metrica shots data with engineered features, predict the likelihood that the chances that took place in the match resulted in a goal or not using the trained Chance Quality Model. Brief analysis of the match includes a visualisation of an </a:t>
            </a:r>
            <a:r>
              <a:rPr lang="en-GB" sz="1250" dirty="0" err="1">
                <a:solidFill>
                  <a:srgbClr val="262626"/>
                </a:solidFill>
              </a:rPr>
              <a:t>xG</a:t>
            </a:r>
            <a:r>
              <a:rPr lang="en-GB" sz="1250" dirty="0">
                <a:solidFill>
                  <a:srgbClr val="262626"/>
                </a:solidFill>
              </a:rPr>
              <a:t> race chart for the match and also further discussion about why Expected Goals, when used in isolation for one match, should be treated lightly. </a:t>
            </a:r>
            <a:endParaRPr lang="en-GB" sz="12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Explanation of how this data challenge was tackled in three parts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Analysis Process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33288"/>
            <a:ext cx="11417300" cy="384011"/>
          </a:xfrm>
        </p:spPr>
        <p:txBody>
          <a:bodyPr/>
          <a:lstStyle/>
          <a:p>
            <a:r>
              <a:rPr lang="en-GB" dirty="0"/>
              <a:t>All code for this challenge: </a:t>
            </a:r>
            <a:r>
              <a:rPr lang="en-GB" dirty="0">
                <a:hlinkClick r:id="rId3"/>
              </a:rPr>
              <a:t>https://github.com/eddwebster/mcfc_submission/tree/master/notebooks/</a:t>
            </a:r>
            <a:r>
              <a:rPr lang="en-GB" dirty="0"/>
              <a:t>.</a:t>
            </a:r>
          </a:p>
          <a:p>
            <a:r>
              <a:rPr lang="en-GB" dirty="0"/>
              <a:t>See definitions table in the appendix for the full list of features and their definitions, as used in the final trained Chance Quality model. </a:t>
            </a:r>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700953"/>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421712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5" name="Picture 14">
            <a:extLst>
              <a:ext uri="{FF2B5EF4-FFF2-40B4-BE49-F238E27FC236}">
                <a16:creationId xmlns:a16="http://schemas.microsoft.com/office/drawing/2014/main" id="{56DE62B3-D41C-DF4A-B7BD-1DC07EC07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16" name="Picture 15">
            <a:extLst>
              <a:ext uri="{FF2B5EF4-FFF2-40B4-BE49-F238E27FC236}">
                <a16:creationId xmlns:a16="http://schemas.microsoft.com/office/drawing/2014/main" id="{AE686933-107C-9148-A681-9EEE88241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18" name="Picture 8">
            <a:extLst>
              <a:ext uri="{FF2B5EF4-FFF2-40B4-BE49-F238E27FC236}">
                <a16:creationId xmlns:a16="http://schemas.microsoft.com/office/drawing/2014/main" id="{C37D9C45-71FF-9C4A-B0EF-4FB6E090D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33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11417302" cy="4443063"/>
          </a:xfrm>
        </p:spPr>
        <p:txBody>
          <a:bodyPr lIns="0" tIns="0" rIns="0" bIns="0" anchor="t">
            <a:noAutofit/>
          </a:bodyPr>
          <a:lstStyle/>
          <a:p>
            <a:r>
              <a:rPr lang="en-GB" sz="1000" dirty="0">
                <a:solidFill>
                  <a:srgbClr val="0D0D0D"/>
                </a:solidFill>
              </a:rPr>
              <a:t>The alternative to a Logistic Regression model is to use a Decision Tree-based method. Before defining </a:t>
            </a:r>
            <a:r>
              <a:rPr lang="en-GB" sz="1000" u="sng" dirty="0">
                <a:solidFill>
                  <a:srgbClr val="00275E"/>
                </a:solidFill>
                <a:hlinkClick r:id="rId3">
                  <a:extLst>
                    <a:ext uri="{A12FA001-AC4F-418D-AE19-62706E023703}">
                      <ahyp:hlinkClr xmlns:ahyp="http://schemas.microsoft.com/office/drawing/2018/hyperlinkcolor" val="tx"/>
                    </a:ext>
                  </a:extLst>
                </a:hlinkClick>
              </a:rPr>
              <a:t>Gradient Boosted Trees</a:t>
            </a:r>
            <a:r>
              <a:rPr lang="en-GB" sz="1000" dirty="0">
                <a:solidFill>
                  <a:srgbClr val="0D0D0D"/>
                </a:solidFill>
              </a:rPr>
              <a:t>, it is first necessary to define a </a:t>
            </a:r>
            <a:r>
              <a:rPr lang="en-GB" sz="1000" u="sng" dirty="0">
                <a:solidFill>
                  <a:srgbClr val="00275E"/>
                </a:solidFill>
                <a:hlinkClick r:id="rId4">
                  <a:extLst>
                    <a:ext uri="{A12FA001-AC4F-418D-AE19-62706E023703}">
                      <ahyp:hlinkClr xmlns:ahyp="http://schemas.microsoft.com/office/drawing/2018/hyperlinkcolor" val="tx"/>
                    </a:ext>
                  </a:extLst>
                </a:hlinkClick>
              </a:rPr>
              <a:t>Decision Tree</a:t>
            </a:r>
            <a:r>
              <a:rPr lang="en-GB" sz="1000" dirty="0">
                <a:solidFill>
                  <a:srgbClr val="0D0D0D"/>
                </a:solidFill>
              </a:rPr>
              <a:t>. A Decision Tree is an acyclic graph that can be used to make decision. Decision trees essentially learn a hierarchy of if/else question, leading to a decision. In each branching node of the graph, a specific feature, of the feature vector is examined. If the value of a feature is below a specific threshold, the the left branch is followed; otherwise, the right branch is follow. As the leaf node is reached, the decision is made about the class to which the example belongs.</a:t>
            </a:r>
          </a:p>
          <a:p>
            <a:endParaRPr lang="en-GB" sz="1000" dirty="0">
              <a:solidFill>
                <a:srgbClr val="0D0D0D"/>
              </a:solidFill>
            </a:endParaRPr>
          </a:p>
          <a:p>
            <a:r>
              <a:rPr lang="en-GB" sz="1000" dirty="0">
                <a:solidFill>
                  <a:srgbClr val="0D0D0D"/>
                </a:solidFill>
              </a:rPr>
              <a:t>Gradient boosting produces a prediction model in the form of an ensemble of weak prediction models, typically decision trees. It builds the model in a stage-wise fashion like other boosting methods do and it generalises them by allowing optimisation of an arbitrary differentiable loss function. The objective of any supervised learning algorithm is to define a loss function and minimize it and this is the case for for Gradient Boosting algorithms.</a:t>
            </a:r>
          </a:p>
          <a:p>
            <a:endParaRPr lang="en-GB" sz="1000" dirty="0">
              <a:solidFill>
                <a:srgbClr val="0D0D0D"/>
              </a:solidFill>
            </a:endParaRPr>
          </a:p>
          <a:p>
            <a:r>
              <a:rPr lang="en-GB" sz="1000" u="sng" dirty="0">
                <a:solidFill>
                  <a:srgbClr val="00275E"/>
                </a:solidFill>
                <a:hlinkClick r:id="rId5">
                  <a:extLst>
                    <a:ext uri="{A12FA001-AC4F-418D-AE19-62706E023703}">
                      <ahyp:hlinkClr xmlns:ahyp="http://schemas.microsoft.com/office/drawing/2018/hyperlinkcolor" val="tx"/>
                    </a:ext>
                  </a:extLst>
                </a:hlinkClick>
              </a:rPr>
              <a:t>XGBoost</a:t>
            </a:r>
            <a:r>
              <a:rPr lang="en-GB" sz="1000" dirty="0">
                <a:solidFill>
                  <a:srgbClr val="0D0D0D"/>
                </a:solidFill>
              </a:rPr>
              <a:t> is an implementation of Gradient Boosted Trees, popular in applied Machine Learning such as Kaggle competitions due to the algorithms execution speed and and model performance.</a:t>
            </a:r>
          </a:p>
          <a:p>
            <a:endParaRPr lang="en-GB" sz="1000" dirty="0">
              <a:solidFill>
                <a:srgbClr val="0D0D0D"/>
              </a:solidFill>
            </a:endParaRPr>
          </a:p>
          <a:p>
            <a:r>
              <a:rPr lang="en-GB" sz="1000" dirty="0">
                <a:solidFill>
                  <a:srgbClr val="0D0D0D"/>
                </a:solidFill>
              </a:rPr>
              <a:t>XGBoost works by implementing the Gradient Boosting Tree algorithm:</a:t>
            </a:r>
          </a:p>
          <a:p>
            <a:pPr lvl="1"/>
            <a:r>
              <a:rPr lang="en-GB" sz="1000" u="sng" dirty="0">
                <a:solidFill>
                  <a:srgbClr val="0D0D0D"/>
                </a:solidFill>
              </a:rPr>
              <a:t>Boosting</a:t>
            </a:r>
            <a:r>
              <a:rPr lang="en-GB" sz="1000" dirty="0">
                <a:solidFill>
                  <a:srgbClr val="0D0D0D"/>
                </a:solidFill>
              </a:rPr>
              <a:t> is an ensemble technique where new models are added to correct the errors made by existing models. Models are added sequentially until no further improvements can be made; and</a:t>
            </a:r>
          </a:p>
          <a:p>
            <a:pPr lvl="1"/>
            <a:r>
              <a:rPr lang="en-GB" sz="1000" u="sng" dirty="0">
                <a:solidFill>
                  <a:srgbClr val="0D0D0D"/>
                </a:solidFill>
              </a:rPr>
              <a:t>Gradient Boosting</a:t>
            </a:r>
            <a:r>
              <a:rPr lang="en-GB" sz="1000" dirty="0">
                <a:solidFill>
                  <a:srgbClr val="0D0D0D"/>
                </a:solidFill>
              </a:rPr>
              <a:t> is an approach where new models are created that predict the residuals or errors of prior models and then added together to make the final prediction. It is called Gradient Boosting because it uses a gradient descent algorithm to minimise the loss when adding new models.</a:t>
            </a:r>
          </a:p>
          <a:p>
            <a:endParaRPr lang="en-GB" sz="1000" dirty="0">
              <a:solidFill>
                <a:srgbClr val="0D0D0D"/>
              </a:solidFill>
            </a:endParaRPr>
          </a:p>
          <a:p>
            <a:r>
              <a:rPr lang="en-GB" sz="1000" dirty="0">
                <a:solidFill>
                  <a:srgbClr val="0D0D0D"/>
                </a:solidFill>
              </a:rPr>
              <a:t>Consider the case where there are thousands of features, and therefore thousands of possible splits. Now, if we consider the potential loss for all possible splits to create a new branch we have thousands of potential splits and losses. XGBoost tackles the inefficiency of single Decision Trees by looking at the distribution of features across all data points in a leaf and using this information to reduce the search space of possible feature splits. Although XGBoost implements a few regularisation tricks, this speed up is by far the most useful feature of the library, allowing many hyperparameter settings to be investigated quickly. This is helpful because there are many hyperparameters to tune which are designed to limit overfitting.</a:t>
            </a:r>
          </a:p>
          <a:p>
            <a:endParaRPr lang="en-GB" sz="1000" dirty="0">
              <a:solidFill>
                <a:srgbClr val="0D0D0D"/>
              </a:solidFill>
            </a:endParaRPr>
          </a:p>
          <a:p>
            <a:r>
              <a:rPr lang="en-GB" sz="1000" dirty="0">
                <a:solidFill>
                  <a:srgbClr val="0D0D0D"/>
                </a:solidFill>
              </a:rPr>
              <a:t>The reason for creating an additional, Gradient Boosted Decision Tree-based model using XGBoost was to build a Chance Quality model using raw shot location data (x and y coordinates), rather than engineered features such as angle and distance to the goal. This means that the Expected Goals predictions can be interpreted by referencing real positions on the pitch, rather than the more abstract distances and angles. This is not possible with logistic regression models without losing accuracy as logistic regression predictions are a linear combination of weights so factors with interactions, such as x and y coordinates, are more difficult to encode with linear weights.</a:t>
            </a:r>
          </a:p>
          <a:p>
            <a:endParaRPr lang="en-GB" sz="1000" dirty="0">
              <a:solidFill>
                <a:srgbClr val="0D0D0D"/>
              </a:solidFill>
            </a:endParaRPr>
          </a:p>
          <a:p>
            <a:r>
              <a:rPr lang="en-GB" sz="1000" dirty="0">
                <a:solidFill>
                  <a:srgbClr val="0D0D0D"/>
                </a:solidFill>
              </a:rPr>
              <a:t>The most common argument against using Gradient Boosting algorithms such as XGBoost is, that it is a ”black box”. However, as with Decision Trees, the model’s features can be interpreted by packages such as the SHAP package to determine which are the most important features.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about how XGBoost works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Model Selection 2/4: Algorithms Used - XGBoost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786681"/>
            <a:ext cx="11417301" cy="330617"/>
          </a:xfrm>
        </p:spPr>
        <p:txBody>
          <a:bodyPr/>
          <a:lstStyle/>
          <a:p>
            <a:r>
              <a:rPr lang="en-GB" sz="900" baseline="30000" dirty="0"/>
              <a:t>1</a:t>
            </a:r>
            <a:r>
              <a:rPr lang="en-GB" sz="900" dirty="0"/>
              <a:t>XGBoost official documentation: </a:t>
            </a:r>
            <a:r>
              <a:rPr lang="en-GB" sz="900" dirty="0">
                <a:hlinkClick r:id="rId6"/>
              </a:rPr>
              <a:t>https://xgboost.readthedocs.io/en/latest/</a:t>
            </a:r>
            <a:r>
              <a:rPr lang="en-GB" sz="900" dirty="0"/>
              <a:t> </a:t>
            </a:r>
          </a:p>
          <a:p>
            <a:r>
              <a:rPr lang="en-GB" sz="900" dirty="0"/>
              <a:t>Notebook to create the Chance Quality Model from the shots data: </a:t>
            </a:r>
            <a:r>
              <a:rPr lang="en-GB" sz="900" dirty="0">
                <a:hlinkClick r:id="rId7"/>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59326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Strengths and weakness of using Logistic Regression for classification</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GB" sz="1000" dirty="0"/>
              <a:t>Logistic Regression wiki: </a:t>
            </a:r>
            <a:r>
              <a:rPr lang="en-GB" sz="1000" dirty="0">
                <a:hlinkClick r:id="rId3"/>
              </a:rPr>
              <a:t>https://en.wikipedia.org/wiki/Logistic_regression</a:t>
            </a:r>
            <a:r>
              <a:rPr lang="en-GB" sz="1000" dirty="0"/>
              <a:t>.</a:t>
            </a:r>
          </a:p>
          <a:p>
            <a:r>
              <a:rPr lang="en-GB" sz="1000" dirty="0"/>
              <a:t>Notebook to create the Chance Quality Model from the shots data using Logistic Regression (initial model): </a:t>
            </a:r>
            <a:r>
              <a:rPr lang="en-GB" sz="1000" dirty="0">
                <a:hlinkClick r:id="rId4"/>
              </a:rPr>
              <a:t>https://github.com/eddwebster/mcfc_submission/blob/main/notebooks/chance_quality_modelling/Creating%20a%20Chance%20Quality%20Model%20from%20Shots%20Data.ipynb</a:t>
            </a:r>
            <a:r>
              <a:rPr lang="en-GB" sz="1000" dirty="0"/>
              <a:t> </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pPr>
              <a:defRPr/>
            </a:pPr>
            <a:r>
              <a:rPr lang="en-GB" sz="2800" dirty="0">
                <a:solidFill>
                  <a:srgbClr val="28A0D3"/>
                </a:solidFill>
              </a:rPr>
              <a:t>Model Selection 3/4 – Advantages of Logistic Regression</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1150" dirty="0">
                <a:solidFill>
                  <a:srgbClr val="0D0D0D"/>
                </a:solidFill>
              </a:rPr>
              <a:t>Logistic Regression is very easy to implement.</a:t>
            </a:r>
          </a:p>
          <a:p>
            <a:pPr marL="239395" indent="-239395"/>
            <a:endParaRPr lang="en-GB" sz="1150" dirty="0">
              <a:solidFill>
                <a:srgbClr val="0D0D0D"/>
              </a:solidFill>
            </a:endParaRPr>
          </a:p>
          <a:p>
            <a:pPr marL="239395" indent="-239395"/>
            <a:r>
              <a:rPr lang="en-GB" sz="1150" dirty="0">
                <a:solidFill>
                  <a:srgbClr val="0D0D0D"/>
                </a:solidFill>
              </a:rPr>
              <a:t>Logistic Regression is easier to interpret than XGBoost. The model coefficients of Logistic Regression can be used to indicate the importance of the features – no need for extra libraries such as </a:t>
            </a:r>
            <a:r>
              <a:rPr lang="en-GB" sz="1150" dirty="0">
                <a:solidFill>
                  <a:srgbClr val="0D0D0D"/>
                </a:solidFill>
                <a:hlinkClick r:id="rId5"/>
              </a:rPr>
              <a:t>SHAP</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Fast training speed - faster than XGBoost.</a:t>
            </a:r>
          </a:p>
          <a:p>
            <a:pPr marL="239395" indent="-239395"/>
            <a:endParaRPr lang="en-GB" sz="1150" dirty="0">
              <a:solidFill>
                <a:srgbClr val="0D0D0D"/>
              </a:solidFill>
            </a:endParaRPr>
          </a:p>
          <a:p>
            <a:pPr marL="239395" indent="-239395"/>
            <a:r>
              <a:rPr lang="en-GB" sz="1150" dirty="0">
                <a:solidFill>
                  <a:srgbClr val="0D0D0D"/>
                </a:solidFill>
              </a:rPr>
              <a:t>More stable model than XGBoost.</a:t>
            </a:r>
          </a:p>
          <a:p>
            <a:pPr marL="239395" indent="-239395"/>
            <a:endParaRPr lang="en-GB" sz="1150" dirty="0">
              <a:solidFill>
                <a:srgbClr val="0D0D0D"/>
              </a:solidFill>
            </a:endParaRPr>
          </a:p>
          <a:p>
            <a:pPr marL="239395" indent="-239395"/>
            <a:r>
              <a:rPr lang="en-GB" sz="1150" dirty="0">
                <a:solidFill>
                  <a:srgbClr val="0D0D0D"/>
                </a:solidFill>
              </a:rPr>
              <a:t>Logistic Regression is already well calibrated i.e. when the probability of classification is 0.3, that represents a 30% chance of a goal being scored. Unlike Logistic Regression, XGBoost requires calibration after training.</a:t>
            </a:r>
          </a:p>
          <a:p>
            <a:pPr marL="239395" indent="-239395"/>
            <a:endParaRPr lang="en-GB" sz="1150" dirty="0">
              <a:solidFill>
                <a:srgbClr val="0D0D0D"/>
              </a:solidFill>
            </a:endParaRPr>
          </a:p>
          <a:p>
            <a:pPr marL="239395" indent="-239395"/>
            <a:r>
              <a:rPr lang="en-GB" sz="1150" dirty="0">
                <a:solidFill>
                  <a:srgbClr val="0D0D0D"/>
                </a:solidFill>
              </a:rPr>
              <a:t>Logistic Regression is less inclined to overfit than Decision Trees and Gradient Boosting algorithms.</a:t>
            </a:r>
          </a:p>
          <a:p>
            <a:pPr marL="239395" indent="-239395"/>
            <a:endParaRPr lang="en-GB" sz="1150" dirty="0">
              <a:solidFill>
                <a:srgbClr val="0D0D0D"/>
              </a:solidFill>
            </a:endParaRPr>
          </a:p>
          <a:p>
            <a:pPr marL="239395" indent="-239395"/>
            <a:r>
              <a:rPr lang="en-GB" sz="1150" dirty="0">
                <a:solidFill>
                  <a:srgbClr val="0D0D0D"/>
                </a:solidFill>
              </a:rPr>
              <a:t>A well-tuned Logistic Regression model can perform nearly as well as a model created using Decision Trees or Gradient Boosting algorithms such as XGBoost.</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533628"/>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280" dirty="0">
                <a:solidFill>
                  <a:srgbClr val="0D0D0D"/>
                </a:solidFill>
              </a:rPr>
              <a:t>Logistic Regression regression doesn’t deal well with non-linearities unless you add higher order terms. For this reason, domain knowledge and feature engineering is required to encode non-linear relationship. In the case of a Chance Quality Model, instead of using the x and y location on the pitch, the distance from the goal was determined and used as the feature to determine the shot-taker’s location on the field.</a:t>
            </a:r>
          </a:p>
          <a:p>
            <a:pPr marL="239395" indent="-239395"/>
            <a:endParaRPr lang="en-GB" sz="1280" dirty="0">
              <a:solidFill>
                <a:srgbClr val="0D0D0D"/>
              </a:solidFill>
            </a:endParaRPr>
          </a:p>
          <a:p>
            <a:pPr marL="239395" indent="-239395"/>
            <a:r>
              <a:rPr lang="en-GB" sz="1280" dirty="0">
                <a:solidFill>
                  <a:srgbClr val="0D0D0D"/>
                </a:solidFill>
              </a:rPr>
              <a:t>Less accurate than XGBoost. Many Kaggle competitions are won using XGBoost, not Logistic Regression. However, XGBoost is not guaranteed to be better than Logistic Regression in every setting.</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005259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Strengths and weakness of using XGBoost for classification</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GB" sz="1000" dirty="0"/>
              <a:t>XGBoost official documentation: </a:t>
            </a:r>
            <a:r>
              <a:rPr lang="en-GB" sz="1000" dirty="0">
                <a:hlinkClick r:id="rId3"/>
              </a:rPr>
              <a:t>https://xgboost.readthedocs.io/en/latest/</a:t>
            </a:r>
            <a:r>
              <a:rPr lang="en-GB" sz="1000" dirty="0"/>
              <a:t>.</a:t>
            </a:r>
          </a:p>
          <a:p>
            <a:r>
              <a:rPr lang="en-GB" sz="1000" dirty="0"/>
              <a:t>Notebook to create the secondary Chance Quality Model using XGBoost (separate notebook to Logistic Regression: </a:t>
            </a:r>
            <a:r>
              <a:rPr lang="en-GB" sz="1000" dirty="0">
                <a:hlinkClick r:id="rId4"/>
              </a:rPr>
              <a:t>https://github.com/eddwebster/mcfc_submission/blob/main/notebooks/chance_quality_modelling/2)%20Gradient%20Boosted%20Chance%20Quality%20Model%20from%20Shots%20Data.ipynb</a:t>
            </a:r>
            <a:r>
              <a:rPr lang="en-GB" sz="1000" dirty="0"/>
              <a:t> </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pPr>
              <a:defRPr/>
            </a:pPr>
            <a:r>
              <a:rPr lang="en-GB" sz="2800" dirty="0">
                <a:solidFill>
                  <a:srgbClr val="28A0D3"/>
                </a:solidFill>
              </a:rPr>
              <a:t>Model Selection 4/4 – Advantages of XGBoost</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950" dirty="0">
                <a:solidFill>
                  <a:srgbClr val="0D0D0D"/>
                </a:solidFill>
              </a:rPr>
              <a:t>XGBoost is more accurate than Logistic Regression. Many Kaggle competitions are won using XGBoost, not Logistic Regression. However, XGBoost is not guaranteed to be better than Logistic Regression in every setting.</a:t>
            </a:r>
          </a:p>
          <a:p>
            <a:pPr marL="0" indent="0">
              <a:buNone/>
            </a:pPr>
            <a:endParaRPr lang="en-GB" sz="950" dirty="0">
              <a:solidFill>
                <a:srgbClr val="0D0D0D"/>
              </a:solidFill>
            </a:endParaRPr>
          </a:p>
          <a:p>
            <a:pPr marL="239395" indent="-239395"/>
            <a:r>
              <a:rPr lang="en-GB" sz="950" dirty="0">
                <a:solidFill>
                  <a:srgbClr val="0D0D0D"/>
                </a:solidFill>
              </a:rPr>
              <a:t>XGBoost handles no linear non-linearities better than Logistic Regression. In the case of a Chance Quality Model, XGBoost doesn’t require that x and y location on the pitch are converted to a distance from the goal when determining the shot-takers position.</a:t>
            </a:r>
          </a:p>
          <a:p>
            <a:pPr marL="239395" indent="-239395"/>
            <a:endParaRPr lang="en-GB" sz="950" dirty="0">
              <a:solidFill>
                <a:srgbClr val="0D0D0D"/>
              </a:solidFill>
            </a:endParaRPr>
          </a:p>
          <a:p>
            <a:pPr marL="239395" indent="-239395"/>
            <a:r>
              <a:rPr lang="en-GB" sz="950" dirty="0">
                <a:solidFill>
                  <a:srgbClr val="0D0D0D"/>
                </a:solidFill>
              </a:rPr>
              <a:t>XGBoost can handle categorical features without using one-hot encoding to encode features since several tests can combine to split a categorical feature.</a:t>
            </a:r>
          </a:p>
          <a:p>
            <a:pPr marL="239395" indent="-239395"/>
            <a:endParaRPr lang="en-GB" sz="950" dirty="0">
              <a:solidFill>
                <a:srgbClr val="0D0D0D"/>
              </a:solidFill>
            </a:endParaRPr>
          </a:p>
          <a:p>
            <a:pPr marL="239395" indent="-239395"/>
            <a:r>
              <a:rPr lang="en-GB" sz="950" dirty="0">
                <a:solidFill>
                  <a:srgbClr val="0D0D0D"/>
                </a:solidFill>
              </a:rPr>
              <a:t>Implementation of XGBoost is also relatively easy and it’s easy to get a good performance with little tuning.</a:t>
            </a:r>
          </a:p>
          <a:p>
            <a:pPr marL="239395" indent="-239395"/>
            <a:endParaRPr lang="en-GB" sz="950" dirty="0">
              <a:solidFill>
                <a:srgbClr val="0D0D0D"/>
              </a:solidFill>
            </a:endParaRPr>
          </a:p>
          <a:p>
            <a:pPr marL="239395" indent="-239395"/>
            <a:r>
              <a:rPr lang="en-GB" sz="950" dirty="0">
                <a:solidFill>
                  <a:srgbClr val="0D0D0D"/>
                </a:solidFill>
              </a:rPr>
              <a:t>XGBoost is designed to handle missing data with its in-build features (sparse-aware). In the case of this Chance Quality Model, all missing values were treated and this was not a requirement from the chosen algorithm.</a:t>
            </a:r>
          </a:p>
          <a:p>
            <a:pPr marL="239395" indent="-239395"/>
            <a:endParaRPr lang="en-GB" sz="950" dirty="0">
              <a:solidFill>
                <a:srgbClr val="0D0D0D"/>
              </a:solidFill>
            </a:endParaRPr>
          </a:p>
          <a:p>
            <a:pPr marL="239395" indent="-239395"/>
            <a:r>
              <a:rPr lang="en-GB" sz="950" dirty="0">
                <a:solidFill>
                  <a:srgbClr val="0D0D0D"/>
                </a:solidFill>
              </a:rPr>
              <a:t>Interpretation of the features is possible with external libraries such as </a:t>
            </a:r>
            <a:r>
              <a:rPr lang="en-GB" sz="950" dirty="0">
                <a:solidFill>
                  <a:srgbClr val="0D0D0D"/>
                </a:solidFill>
                <a:hlinkClick r:id="rId5"/>
              </a:rPr>
              <a:t>SHAP</a:t>
            </a:r>
            <a:r>
              <a:rPr lang="en-GB" sz="950" dirty="0">
                <a:solidFill>
                  <a:srgbClr val="0D0D0D"/>
                </a:solidFill>
              </a:rPr>
              <a:t>.</a:t>
            </a:r>
          </a:p>
          <a:p>
            <a:pPr marL="239395" indent="-239395"/>
            <a:endParaRPr lang="en-GB" sz="950" dirty="0">
              <a:solidFill>
                <a:srgbClr val="0D0D0D"/>
              </a:solidFill>
            </a:endParaRPr>
          </a:p>
          <a:p>
            <a:pPr marL="239395" indent="-239395"/>
            <a:r>
              <a:rPr lang="en-GB" sz="950" dirty="0">
                <a:solidFill>
                  <a:srgbClr val="0D0D0D"/>
                </a:solidFill>
              </a:rPr>
              <a:t>The user can run a cross-validation after each iteration. </a:t>
            </a:r>
          </a:p>
          <a:p>
            <a:pPr marL="239395" indent="-239395"/>
            <a:endParaRPr lang="en-GB" sz="950" dirty="0">
              <a:solidFill>
                <a:srgbClr val="0D0D0D"/>
              </a:solidFill>
            </a:endParaRPr>
          </a:p>
          <a:p>
            <a:pPr marL="239395" indent="-239395"/>
            <a:r>
              <a:rPr lang="en-GB" sz="950" dirty="0">
                <a:solidFill>
                  <a:srgbClr val="0D0D0D"/>
                </a:solidFill>
              </a:rPr>
              <a:t>It supports regularisation.</a:t>
            </a:r>
          </a:p>
          <a:p>
            <a:pPr marL="0" indent="0">
              <a:buNone/>
            </a:pPr>
            <a:endParaRPr lang="en-GB" sz="950" dirty="0">
              <a:solidFill>
                <a:srgbClr val="0D0D0D"/>
              </a:solidFill>
            </a:endParaRPr>
          </a:p>
          <a:p>
            <a:pPr marL="239395" indent="-239395"/>
            <a:r>
              <a:rPr lang="en-GB" sz="950" dirty="0">
                <a:solidFill>
                  <a:srgbClr val="0D0D0D"/>
                </a:solidFill>
              </a:rPr>
              <a:t>It works well in small to medium dataset.</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676042"/>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130" dirty="0">
                <a:solidFill>
                  <a:srgbClr val="0D0D0D"/>
                </a:solidFill>
              </a:rPr>
              <a:t>XGBoost requires to be calibrated once the model is trained. i.e. in the case of a Chance Quality Model, when the probability of classification is 0.3, that represents a 30% chance of a goal being scored in a Logistic Regression model. However, in the case of XGBoost, without classification, this is not the case.</a:t>
            </a:r>
          </a:p>
          <a:p>
            <a:pPr marL="239395" indent="-239395"/>
            <a:endParaRPr lang="en-GB" sz="1130" dirty="0">
              <a:solidFill>
                <a:srgbClr val="0D0D0D"/>
              </a:solidFill>
            </a:endParaRPr>
          </a:p>
          <a:p>
            <a:pPr marL="239395" indent="-239395"/>
            <a:r>
              <a:rPr lang="en-GB" sz="1130" dirty="0">
                <a:solidFill>
                  <a:srgbClr val="0D0D0D"/>
                </a:solidFill>
              </a:rPr>
              <a:t>Decision Trees generally don’t extrapolate well to factors in the modelling that are hidden  or not available in the dataset. Logistic Regression however is better at handling this.</a:t>
            </a:r>
          </a:p>
          <a:p>
            <a:pPr marL="239395" indent="-239395"/>
            <a:endParaRPr lang="en-GB" sz="1130" dirty="0">
              <a:solidFill>
                <a:srgbClr val="0D0D0D"/>
              </a:solidFill>
            </a:endParaRPr>
          </a:p>
          <a:p>
            <a:pPr marL="239395" indent="-239395"/>
            <a:r>
              <a:rPr lang="en-GB" sz="1130" dirty="0">
                <a:solidFill>
                  <a:srgbClr val="0D0D0D"/>
                </a:solidFill>
              </a:rPr>
              <a:t>Decision Trees and Gradient Boosting algorithms are more inclined to overfit.</a:t>
            </a:r>
          </a:p>
          <a:p>
            <a:pPr marL="0" indent="0">
              <a:buNone/>
            </a:pPr>
            <a:endParaRPr lang="en-GB" sz="1130" dirty="0">
              <a:solidFill>
                <a:srgbClr val="0D0D0D"/>
              </a:solidFill>
            </a:endParaRPr>
          </a:p>
          <a:p>
            <a:pPr marL="239395" indent="-239395"/>
            <a:r>
              <a:rPr lang="en-GB" sz="1130" dirty="0">
                <a:solidFill>
                  <a:srgbClr val="0D0D0D"/>
                </a:solidFill>
              </a:rPr>
              <a:t>Less easy to interpret than Logistic Regression (an extremely important aspect of football data analytics is interpreting the model results to football practitioners). While Decision Trees are also interpretable because of their strict if/else tests, the ensemble methods, which have higher generalisation ability, do not have a straightforward interpretation.</a:t>
            </a:r>
          </a:p>
          <a:p>
            <a:pPr marL="239395" indent="-239395"/>
            <a:endParaRPr lang="en-GB" sz="1130" dirty="0">
              <a:solidFill>
                <a:srgbClr val="0D0D0D"/>
              </a:solidFill>
            </a:endParaRPr>
          </a:p>
          <a:p>
            <a:pPr marL="239395" indent="-239395"/>
            <a:r>
              <a:rPr lang="en-GB" sz="1130" dirty="0">
                <a:solidFill>
                  <a:srgbClr val="0D0D0D"/>
                </a:solidFill>
              </a:rPr>
              <a:t>Slower training speed than Logistic Regression Tuning hyperparameters using search functions such as Grid Search can take some time.</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280892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1925274"/>
          </a:xfrm>
        </p:spPr>
        <p:txBody>
          <a:bodyPr lIns="0" tIns="0" rIns="0" bIns="0" anchor="t">
            <a:noAutofit/>
          </a:bodyPr>
          <a:lstStyle/>
          <a:p>
            <a:pPr marL="239395" indent="-239395"/>
            <a:r>
              <a:rPr lang="en-GB" sz="1050" dirty="0">
                <a:solidFill>
                  <a:srgbClr val="0D0D0D"/>
                </a:solidFill>
              </a:rPr>
              <a:t>This Chance Quality Model is required to calculate the probability of a shot resulting in a goal (i.e. P[</a:t>
            </a:r>
            <a:r>
              <a:rPr lang="en-GB" sz="1050" dirty="0" err="1">
                <a:solidFill>
                  <a:srgbClr val="0D0D0D"/>
                </a:solidFill>
              </a:rPr>
              <a:t>goal|shot,situation</a:t>
            </a:r>
            <a:r>
              <a:rPr lang="en-GB" sz="1050" dirty="0">
                <a:solidFill>
                  <a:srgbClr val="0D0D0D"/>
                </a:solidFill>
              </a:rPr>
              <a:t>]) given a certain state e.g. position of the shot, left foot, number of defenders, etc. Therefore, the a loss function used needs to be appropriate for measuring the probability of a binary classifier. </a:t>
            </a:r>
          </a:p>
          <a:p>
            <a:pPr marL="239395" indent="-239395"/>
            <a:endParaRPr lang="en-GB" sz="1050" dirty="0">
              <a:solidFill>
                <a:srgbClr val="0D0D0D"/>
              </a:solidFill>
            </a:endParaRPr>
          </a:p>
          <a:p>
            <a:pPr marL="239395" indent="-239395"/>
            <a:r>
              <a:rPr lang="en-GB" sz="1050" dirty="0">
                <a:solidFill>
                  <a:srgbClr val="0D0D0D"/>
                </a:solidFill>
              </a:rPr>
              <a:t>There is an array of model evaluation metrics at the disposal of a classification algorithm. Notable metrics include the: Accuracy, Precision, F1-score, ROC AUC, Brier Score, and the Log Loss. A brief description for each metric is described below but for more information and for all available metrics, see the scikit-learn documentation [</a:t>
            </a:r>
            <a:r>
              <a:rPr lang="en-GB" sz="1050" dirty="0">
                <a:solidFill>
                  <a:srgbClr val="0D0D0D"/>
                </a:solidFill>
                <a:hlinkClick r:id="rId3"/>
              </a:rPr>
              <a:t>link</a:t>
            </a:r>
            <a:r>
              <a:rPr lang="en-GB" sz="1050" dirty="0">
                <a:solidFill>
                  <a:srgbClr val="0D0D0D"/>
                </a:solidFill>
              </a:rPr>
              <a:t>].</a:t>
            </a:r>
          </a:p>
          <a:p>
            <a:pPr marL="239395" indent="-239395"/>
            <a:endParaRPr lang="en-GB" sz="1050" dirty="0">
              <a:solidFill>
                <a:srgbClr val="0D0D0D"/>
              </a:solidFill>
            </a:endParaRPr>
          </a:p>
          <a:p>
            <a:pPr marL="239395" indent="-239395"/>
            <a:r>
              <a:rPr lang="en-GB" sz="1050" dirty="0">
                <a:solidFill>
                  <a:srgbClr val="0D0D0D"/>
                </a:solidFill>
              </a:rPr>
              <a:t>In the following definitions, the following terminology is used:</a:t>
            </a:r>
          </a:p>
          <a:p>
            <a:pPr marL="527388" lvl="1" indent="-239395"/>
            <a:r>
              <a:rPr lang="en-GB" sz="1050" dirty="0">
                <a:solidFill>
                  <a:srgbClr val="0D0D0D"/>
                </a:solidFill>
              </a:rPr>
              <a:t>True Positive (TP):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True Negative (TN):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False Positive (FP):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False Negative (FN):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09785" cy="270933"/>
          </a:xfrm>
        </p:spPr>
        <p:txBody>
          <a:bodyPr/>
          <a:lstStyle/>
          <a:p>
            <a:pPr lvl="0">
              <a:defRPr/>
            </a:pPr>
            <a:r>
              <a:rPr lang="en-GB" sz="1800" dirty="0">
                <a:solidFill>
                  <a:srgbClr val="00275E"/>
                </a:solidFill>
              </a:rPr>
              <a:t>There is an array of metrics available for classification model for which Log Loss is used in this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Metric Selection 1/2 – All Available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786681"/>
            <a:ext cx="11417301" cy="330617"/>
          </a:xfrm>
        </p:spPr>
        <p:txBody>
          <a:bodyPr/>
          <a:lstStyle/>
          <a:p>
            <a:r>
              <a:rPr lang="en-GB" sz="900" dirty="0"/>
              <a:t>scikit-learn model evaluation metrics: </a:t>
            </a:r>
            <a:r>
              <a:rPr lang="en-GB" sz="900" dirty="0">
                <a:hlinkClick r:id="rId3"/>
              </a:rPr>
              <a:t>https://scikit-learn.org/stable/modules/model_evaluation.html</a:t>
            </a:r>
            <a:r>
              <a:rPr lang="en-GB" sz="900" dirty="0"/>
              <a:t> </a:t>
            </a:r>
          </a:p>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ABBF181D-83D7-914A-BC33-0EB45FCCCDC6}"/>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aphicFrame>
        <p:nvGraphicFramePr>
          <p:cNvPr id="13" name="Table 10">
            <a:extLst>
              <a:ext uri="{FF2B5EF4-FFF2-40B4-BE49-F238E27FC236}">
                <a16:creationId xmlns:a16="http://schemas.microsoft.com/office/drawing/2014/main" id="{6246AE7E-5080-A54B-ABCE-4BF9555E7FE1}"/>
              </a:ext>
            </a:extLst>
          </p:cNvPr>
          <p:cNvGraphicFramePr>
            <a:graphicFrameLocks noGrp="1"/>
          </p:cNvGraphicFramePr>
          <p:nvPr>
            <p:extLst>
              <p:ext uri="{D42A27DB-BD31-4B8C-83A1-F6EECF244321}">
                <p14:modId xmlns:p14="http://schemas.microsoft.com/office/powerpoint/2010/main" val="3354102980"/>
              </p:ext>
            </p:extLst>
          </p:nvPr>
        </p:nvGraphicFramePr>
        <p:xfrm>
          <a:off x="394864" y="3206286"/>
          <a:ext cx="11409786" cy="2483314"/>
        </p:xfrm>
        <a:graphic>
          <a:graphicData uri="http://schemas.openxmlformats.org/drawingml/2006/table">
            <a:tbl>
              <a:tblPr firstRow="1" bandRow="1">
                <a:tableStyleId>{5C22544A-7EE6-4342-B048-85BDC9FD1C3A}</a:tableStyleId>
              </a:tblPr>
              <a:tblGrid>
                <a:gridCol w="2094336">
                  <a:extLst>
                    <a:ext uri="{9D8B030D-6E8A-4147-A177-3AD203B41FA5}">
                      <a16:colId xmlns:a16="http://schemas.microsoft.com/office/drawing/2014/main" val="2975947328"/>
                    </a:ext>
                  </a:extLst>
                </a:gridCol>
                <a:gridCol w="9315450">
                  <a:extLst>
                    <a:ext uri="{9D8B030D-6E8A-4147-A177-3AD203B41FA5}">
                      <a16:colId xmlns:a16="http://schemas.microsoft.com/office/drawing/2014/main" val="1270954315"/>
                    </a:ext>
                  </a:extLst>
                </a:gridCol>
              </a:tblGrid>
              <a:tr h="202535">
                <a:tc>
                  <a:txBody>
                    <a:bodyPr/>
                    <a:lstStyle/>
                    <a:p>
                      <a:r>
                        <a:rPr lang="en-US" sz="950" dirty="0"/>
                        <a:t>Metric</a:t>
                      </a:r>
                    </a:p>
                  </a:txBody>
                  <a:tcPr anchor="ctr"/>
                </a:tc>
                <a:tc>
                  <a:txBody>
                    <a:bodyPr/>
                    <a:lstStyle/>
                    <a:p>
                      <a:r>
                        <a:rPr lang="en-US" sz="950" dirty="0"/>
                        <a:t>Description</a:t>
                      </a:r>
                    </a:p>
                  </a:txBody>
                  <a:tcPr anchor="ctr"/>
                </a:tc>
                <a:extLst>
                  <a:ext uri="{0D108BD9-81ED-4DB2-BD59-A6C34878D82A}">
                    <a16:rowId xmlns:a16="http://schemas.microsoft.com/office/drawing/2014/main" val="413359859"/>
                  </a:ext>
                </a:extLst>
              </a:tr>
              <a:tr h="202535">
                <a:tc>
                  <a:txBody>
                    <a:bodyPr/>
                    <a:lstStyle/>
                    <a:p>
                      <a:r>
                        <a:rPr lang="en-US" sz="950" b="1" dirty="0">
                          <a:solidFill>
                            <a:srgbClr val="0D0D0D"/>
                          </a:solidFill>
                        </a:rPr>
                        <a:t>Accuracy</a:t>
                      </a:r>
                    </a:p>
                  </a:txBody>
                  <a:tcPr anchor="ctr"/>
                </a:tc>
                <a:tc>
                  <a:txBody>
                    <a:bodyPr/>
                    <a:lstStyle/>
                    <a:p>
                      <a:r>
                        <a:rPr lang="en-US" sz="950" dirty="0">
                          <a:solidFill>
                            <a:srgbClr val="0D0D0D"/>
                          </a:solidFill>
                        </a:rPr>
                        <a:t>Accuracy is the ratio of the correctly labeled examples in the whole dataset of examples. Accuracy = (TP+TN)/(TP+FP+FN+TN).</a:t>
                      </a:r>
                    </a:p>
                  </a:txBody>
                  <a:tcPr anchor="ctr"/>
                </a:tc>
                <a:extLst>
                  <a:ext uri="{0D108BD9-81ED-4DB2-BD59-A6C34878D82A}">
                    <a16:rowId xmlns:a16="http://schemas.microsoft.com/office/drawing/2014/main" val="822975819"/>
                  </a:ext>
                </a:extLst>
              </a:tr>
              <a:tr h="202535">
                <a:tc>
                  <a:txBody>
                    <a:bodyPr/>
                    <a:lstStyle/>
                    <a:p>
                      <a:r>
                        <a:rPr lang="en-US" sz="950" b="1" dirty="0">
                          <a:solidFill>
                            <a:srgbClr val="0D0D0D"/>
                          </a:solidFill>
                        </a:rPr>
                        <a:t>Precision</a:t>
                      </a:r>
                    </a:p>
                  </a:txBody>
                  <a:tcPr anchor="ctr"/>
                </a:tc>
                <a:tc>
                  <a:txBody>
                    <a:bodyPr/>
                    <a:lstStyle/>
                    <a:p>
                      <a:r>
                        <a:rPr lang="en-US" sz="950" dirty="0">
                          <a:solidFill>
                            <a:srgbClr val="0D0D0D"/>
                          </a:solidFill>
                        </a:rPr>
                        <a:t>Precision is the ratio of the correctly +</a:t>
                      </a:r>
                      <a:r>
                        <a:rPr lang="en-US" sz="950" dirty="0" err="1">
                          <a:solidFill>
                            <a:srgbClr val="0D0D0D"/>
                          </a:solidFill>
                        </a:rPr>
                        <a:t>ve</a:t>
                      </a:r>
                      <a:r>
                        <a:rPr lang="en-US" sz="950" dirty="0">
                          <a:solidFill>
                            <a:srgbClr val="0D0D0D"/>
                          </a:solidFill>
                        </a:rPr>
                        <a:t> labeled all +</a:t>
                      </a:r>
                      <a:r>
                        <a:rPr lang="en-US" sz="950" dirty="0" err="1">
                          <a:solidFill>
                            <a:srgbClr val="0D0D0D"/>
                          </a:solidFill>
                        </a:rPr>
                        <a:t>ve</a:t>
                      </a:r>
                      <a:r>
                        <a:rPr lang="en-US" sz="950" dirty="0">
                          <a:solidFill>
                            <a:srgbClr val="0D0D0D"/>
                          </a:solidFill>
                        </a:rPr>
                        <a:t> examples. Precision = TP/(TP+FP)</a:t>
                      </a:r>
                    </a:p>
                  </a:txBody>
                  <a:tcPr anchor="ctr"/>
                </a:tc>
                <a:extLst>
                  <a:ext uri="{0D108BD9-81ED-4DB2-BD59-A6C34878D82A}">
                    <a16:rowId xmlns:a16="http://schemas.microsoft.com/office/drawing/2014/main" val="2587958632"/>
                  </a:ext>
                </a:extLst>
              </a:tr>
              <a:tr h="202535">
                <a:tc>
                  <a:txBody>
                    <a:bodyPr/>
                    <a:lstStyle/>
                    <a:p>
                      <a:r>
                        <a:rPr lang="en-US" sz="950" b="1" dirty="0">
                          <a:solidFill>
                            <a:srgbClr val="0D0D0D"/>
                          </a:solidFill>
                        </a:rPr>
                        <a:t>Recall (Sensitivity)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Recall is the ratio of the correctly +</a:t>
                      </a:r>
                      <a:r>
                        <a:rPr lang="en-US" sz="950" dirty="0" err="1">
                          <a:solidFill>
                            <a:srgbClr val="0D0D0D"/>
                          </a:solidFill>
                        </a:rPr>
                        <a:t>ve</a:t>
                      </a:r>
                      <a:r>
                        <a:rPr lang="en-US" sz="950" dirty="0">
                          <a:solidFill>
                            <a:srgbClr val="0D0D0D"/>
                          </a:solidFill>
                        </a:rPr>
                        <a:t> labeled out of all Recall = TP/(TP+FN).</a:t>
                      </a:r>
                    </a:p>
                  </a:txBody>
                  <a:tcPr anchor="ctr"/>
                </a:tc>
                <a:extLst>
                  <a:ext uri="{0D108BD9-81ED-4DB2-BD59-A6C34878D82A}">
                    <a16:rowId xmlns:a16="http://schemas.microsoft.com/office/drawing/2014/main" val="4010568677"/>
                  </a:ext>
                </a:extLst>
              </a:tr>
              <a:tr h="303994">
                <a:tc>
                  <a:txBody>
                    <a:bodyPr/>
                    <a:lstStyle/>
                    <a:p>
                      <a:r>
                        <a:rPr lang="en-US" sz="950" b="1" dirty="0">
                          <a:solidFill>
                            <a:srgbClr val="0D0D0D"/>
                          </a:solidFill>
                        </a:rPr>
                        <a:t>F1-score</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F1-score considers both Precision and Recall. It is the harmonic mean(average) of the precision and recall. F1-score = 2*(Recall * Precision) / (Recall + Precision).</a:t>
                      </a:r>
                    </a:p>
                  </a:txBody>
                  <a:tcPr anchor="ctr"/>
                </a:tc>
                <a:extLst>
                  <a:ext uri="{0D108BD9-81ED-4DB2-BD59-A6C34878D82A}">
                    <a16:rowId xmlns:a16="http://schemas.microsoft.com/office/drawing/2014/main" val="2977968338"/>
                  </a:ext>
                </a:extLst>
              </a:tr>
              <a:tr h="202535">
                <a:tc>
                  <a:txBody>
                    <a:bodyPr/>
                    <a:lstStyle/>
                    <a:p>
                      <a:r>
                        <a:rPr lang="en-US" sz="950" b="1" dirty="0">
                          <a:solidFill>
                            <a:srgbClr val="0D0D0D"/>
                          </a:solidFill>
                        </a:rPr>
                        <a:t>Specificity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Specificity is the correctly -</a:t>
                      </a:r>
                      <a:r>
                        <a:rPr lang="en-US" sz="950" dirty="0" err="1">
                          <a:solidFill>
                            <a:srgbClr val="0D0D0D"/>
                          </a:solidFill>
                        </a:rPr>
                        <a:t>ve</a:t>
                      </a:r>
                      <a:r>
                        <a:rPr lang="en-US" sz="950" dirty="0">
                          <a:solidFill>
                            <a:srgbClr val="0D0D0D"/>
                          </a:solidFill>
                        </a:rPr>
                        <a:t> labeled that are actually -</a:t>
                      </a:r>
                      <a:r>
                        <a:rPr lang="en-US" sz="950" dirty="0" err="1">
                          <a:solidFill>
                            <a:srgbClr val="0D0D0D"/>
                          </a:solidFill>
                        </a:rPr>
                        <a:t>ve</a:t>
                      </a:r>
                      <a:r>
                        <a:rPr lang="en-US" sz="950" dirty="0">
                          <a:solidFill>
                            <a:srgbClr val="0D0D0D"/>
                          </a:solidFill>
                        </a:rPr>
                        <a:t>. Specificity = TN/(TN+FP)</a:t>
                      </a:r>
                    </a:p>
                  </a:txBody>
                  <a:tcPr anchor="ctr"/>
                </a:tc>
                <a:extLst>
                  <a:ext uri="{0D108BD9-81ED-4DB2-BD59-A6C34878D82A}">
                    <a16:rowId xmlns:a16="http://schemas.microsoft.com/office/drawing/2014/main" val="611125837"/>
                  </a:ext>
                </a:extLst>
              </a:tr>
              <a:tr h="202535">
                <a:tc>
                  <a:txBody>
                    <a:bodyPr/>
                    <a:lstStyle/>
                    <a:p>
                      <a:r>
                        <a:rPr lang="en-US" sz="950" b="1" dirty="0">
                          <a:solidFill>
                            <a:srgbClr val="0D0D0D"/>
                          </a:solidFill>
                        </a:rPr>
                        <a:t>ROC AUC</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The ROC AUC of a model is the probability that the model ranks a random +</a:t>
                      </a:r>
                      <a:r>
                        <a:rPr lang="en-US" sz="950" dirty="0" err="1">
                          <a:solidFill>
                            <a:srgbClr val="0D0D0D"/>
                          </a:solidFill>
                        </a:rPr>
                        <a:t>ve</a:t>
                      </a:r>
                      <a:r>
                        <a:rPr lang="en-US" sz="950" dirty="0">
                          <a:solidFill>
                            <a:srgbClr val="0D0D0D"/>
                          </a:solidFill>
                        </a:rPr>
                        <a:t> example more highly than a random -</a:t>
                      </a:r>
                      <a:r>
                        <a:rPr lang="en-US" sz="950" dirty="0" err="1">
                          <a:solidFill>
                            <a:srgbClr val="0D0D0D"/>
                          </a:solidFill>
                        </a:rPr>
                        <a:t>ve</a:t>
                      </a:r>
                      <a:r>
                        <a:rPr lang="en-US" sz="950" dirty="0">
                          <a:solidFill>
                            <a:srgbClr val="0D0D0D"/>
                          </a:solidFill>
                        </a:rPr>
                        <a:t> negative example.</a:t>
                      </a:r>
                    </a:p>
                  </a:txBody>
                  <a:tcPr anchor="ctr"/>
                </a:tc>
                <a:extLst>
                  <a:ext uri="{0D108BD9-81ED-4DB2-BD59-A6C34878D82A}">
                    <a16:rowId xmlns:a16="http://schemas.microsoft.com/office/drawing/2014/main" val="2315343449"/>
                  </a:ext>
                </a:extLst>
              </a:tr>
              <a:tr h="202535">
                <a:tc>
                  <a:txBody>
                    <a:bodyPr/>
                    <a:lstStyle/>
                    <a:p>
                      <a:r>
                        <a:rPr lang="en-US" sz="950" b="1" dirty="0">
                          <a:solidFill>
                            <a:srgbClr val="0D0D0D"/>
                          </a:solidFill>
                        </a:rPr>
                        <a:t>Brier Score</a:t>
                      </a:r>
                    </a:p>
                  </a:txBody>
                  <a:tcPr anchor="ctr"/>
                </a:tc>
                <a:tc>
                  <a:txBody>
                    <a:bodyPr/>
                    <a:lstStyle/>
                    <a:p>
                      <a:r>
                        <a:rPr lang="en-US" sz="950" dirty="0">
                          <a:solidFill>
                            <a:srgbClr val="0D0D0D"/>
                          </a:solidFill>
                        </a:rPr>
                        <a:t>The Brier score, calculates the mean squared error between predicted probabilities and the expected values. The score summarises the magnitude of the error in the probability forecasts.</a:t>
                      </a:r>
                    </a:p>
                  </a:txBody>
                  <a:tcPr anchor="ctr"/>
                </a:tc>
                <a:extLst>
                  <a:ext uri="{0D108BD9-81ED-4DB2-BD59-A6C34878D82A}">
                    <a16:rowId xmlns:a16="http://schemas.microsoft.com/office/drawing/2014/main" val="3739924220"/>
                  </a:ext>
                </a:extLst>
              </a:tr>
              <a:tr h="202535">
                <a:tc>
                  <a:txBody>
                    <a:bodyPr/>
                    <a:lstStyle/>
                    <a:p>
                      <a:r>
                        <a:rPr lang="en-US" sz="950" b="1" dirty="0">
                          <a:solidFill>
                            <a:srgbClr val="0D0D0D"/>
                          </a:solidFill>
                        </a:rPr>
                        <a:t>Log Loss (Binary Cross Entropy)</a:t>
                      </a:r>
                    </a:p>
                  </a:txBody>
                  <a:tcPr anchor="ctr"/>
                </a:tc>
                <a:tc>
                  <a:txBody>
                    <a:bodyPr/>
                    <a:lstStyle/>
                    <a:p>
                      <a:r>
                        <a:rPr lang="en-US" sz="950" dirty="0">
                          <a:solidFill>
                            <a:srgbClr val="0D0D0D"/>
                          </a:solidFill>
                        </a:rPr>
                        <a:t>Log Loss or Binary Cross Entropy compares each of the predicted probabilities to actual class output which can be either 0 or 1. It then calculates the score that penalises the probabilities based on the distance from the expected value. That means how close or far from the actual value.</a:t>
                      </a:r>
                    </a:p>
                  </a:txBody>
                  <a:tcPr anchor="ctr"/>
                </a:tc>
                <a:extLst>
                  <a:ext uri="{0D108BD9-81ED-4DB2-BD59-A6C34878D82A}">
                    <a16:rowId xmlns:a16="http://schemas.microsoft.com/office/drawing/2014/main" val="3991623825"/>
                  </a:ext>
                </a:extLst>
              </a:tr>
            </a:tbl>
          </a:graphicData>
        </a:graphic>
      </p:graphicFrame>
    </p:spTree>
    <p:extLst>
      <p:ext uri="{BB962C8B-B14F-4D97-AF65-F5344CB8AC3E}">
        <p14:creationId xmlns:p14="http://schemas.microsoft.com/office/powerpoint/2010/main" val="3059937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4266428"/>
              </a:xfrm>
            </p:spPr>
            <p:txBody>
              <a:bodyPr lIns="0" tIns="0" rIns="0" bIns="0" anchor="t">
                <a:noAutofit/>
              </a:bodyPr>
              <a:lstStyle/>
              <a:p>
                <a:pPr marL="239395" indent="-239395"/>
                <a:r>
                  <a:rPr lang="en-GB" sz="1050" dirty="0">
                    <a:solidFill>
                      <a:srgbClr val="0D0D0D"/>
                    </a:solidFill>
                  </a:rPr>
                  <a:t>This performance of the Chance Quality Model was assessed using the </a:t>
                </a:r>
                <a:r>
                  <a:rPr lang="en-GB" sz="1050" u="sng" dirty="0">
                    <a:solidFill>
                      <a:srgbClr val="0D0D0D"/>
                    </a:solidFill>
                  </a:rPr>
                  <a:t>Log Loss</a:t>
                </a:r>
                <a:r>
                  <a:rPr lang="en-GB" sz="1050" dirty="0">
                    <a:solidFill>
                      <a:srgbClr val="0D0D0D"/>
                    </a:solidFill>
                  </a:rPr>
                  <a:t>, or the Binary Cross Entropy. </a:t>
                </a:r>
              </a:p>
              <a:p>
                <a:pPr marL="239395" indent="-239395"/>
                <a:endParaRPr lang="en-GB" sz="1050" dirty="0">
                  <a:solidFill>
                    <a:srgbClr val="0D0D0D"/>
                  </a:solidFill>
                </a:endParaRPr>
              </a:p>
              <a:p>
                <a:r>
                  <a:rPr lang="en-GB" sz="1050" dirty="0">
                    <a:solidFill>
                      <a:srgbClr val="0D0D0D"/>
                    </a:solidFill>
                  </a:rPr>
                  <a:t>The Log Loss is a take on the </a:t>
                </a:r>
                <a:r>
                  <a:rPr lang="en-GB" sz="1050" u="sng" dirty="0">
                    <a:solidFill>
                      <a:srgbClr val="0D0D0D"/>
                    </a:solidFill>
                  </a:rPr>
                  <a:t>Likelihood Function</a:t>
                </a:r>
                <a:r>
                  <a:rPr lang="en-GB" sz="1050" dirty="0">
                    <a:solidFill>
                      <a:srgbClr val="0D0D0D"/>
                    </a:solidFill>
                  </a:rPr>
                  <a:t> (-1× the log of the Likelihood Function). The Likelihood Function answers the question of how likely did a model think the actually observed set of outcomes was. For example, if you have a labelled example in the training data and the model has found some values for the parameters, </a:t>
                </a:r>
                <a14:m>
                  <m:oMath xmlns:m="http://schemas.openxmlformats.org/officeDocument/2006/math">
                    <m:acc>
                      <m:accPr>
                        <m:chr m:val="̂"/>
                        <m:ctrlPr>
                          <a:rPr lang="en-GB" sz="1050" b="1" i="1" smtClean="0">
                            <a:solidFill>
                              <a:srgbClr val="0D0D0D"/>
                            </a:solidFill>
                            <a:latin typeface="Cambria Math" panose="02040503050406030204" pitchFamily="18" charset="0"/>
                            <a:ea typeface="Cambria Math" panose="02040503050406030204" pitchFamily="18" charset="0"/>
                          </a:rPr>
                        </m:ctrlPr>
                      </m:accPr>
                      <m:e>
                        <m:r>
                          <a:rPr lang="en-GB" sz="1050" b="1" i="0" smtClean="0">
                            <a:solidFill>
                              <a:srgbClr val="0D0D0D"/>
                            </a:solidFill>
                            <a:latin typeface="Cambria Math" panose="02040503050406030204" pitchFamily="18" charset="0"/>
                            <a:ea typeface="Cambria Math" panose="02040503050406030204" pitchFamily="18" charset="0"/>
                          </a:rPr>
                          <m:t>𝐰</m:t>
                        </m:r>
                      </m:e>
                    </m:acc>
                  </m:oMath>
                </a14:m>
                <a:r>
                  <a:rPr lang="en-GB" sz="1050" dirty="0">
                    <a:solidFill>
                      <a:srgbClr val="0D0D0D"/>
                    </a:solidFill>
                  </a:rPr>
                  <a:t>, and the bias (real number), </a:t>
                </a:r>
                <a14:m>
                  <m:oMath xmlns:m="http://schemas.openxmlformats.org/officeDocument/2006/math">
                    <m:acc>
                      <m:accPr>
                        <m:chr m:val="̂"/>
                        <m:ctrlPr>
                          <a:rPr lang="en-GB" sz="1050" i="1">
                            <a:solidFill>
                              <a:srgbClr val="0D0D0D"/>
                            </a:solidFill>
                            <a:latin typeface="Cambria Math" panose="02040503050406030204" pitchFamily="18" charset="0"/>
                          </a:rPr>
                        </m:ctrlPr>
                      </m:accPr>
                      <m:e>
                        <m:r>
                          <a:rPr lang="en-GB" sz="1050" i="1">
                            <a:solidFill>
                              <a:srgbClr val="0D0D0D"/>
                            </a:solidFill>
                            <a:latin typeface="Cambria Math" panose="02040503050406030204" pitchFamily="18" charset="0"/>
                          </a:rPr>
                          <m:t>𝑏</m:t>
                        </m:r>
                      </m:e>
                    </m:acc>
                  </m:oMath>
                </a14:m>
                <a:r>
                  <a:rPr lang="en-GB" sz="1050" dirty="0">
                    <a:solidFill>
                      <a:srgbClr val="0D0D0D"/>
                    </a:solidFill>
                  </a:rPr>
                  <a:t> , you then apply the model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dirty="0">
                    <a:solidFill>
                      <a:srgbClr val="0D0D0D"/>
                    </a:solidFill>
                  </a:rPr>
                  <a:t> to </a:t>
                </a:r>
                <a:r>
                  <a:rPr lang="en-GB" sz="1050" i="1" dirty="0">
                    <a:solidFill>
                      <a:srgbClr val="0D0D0D"/>
                    </a:solidFill>
                    <a:latin typeface="Cambria Math" panose="02040503050406030204" pitchFamily="18" charset="0"/>
                    <a:ea typeface="Cambria Math" panose="02040503050406030204" pitchFamily="18" charset="0"/>
                  </a:rPr>
                  <a:t>x</a:t>
                </a:r>
                <a:r>
                  <a:rPr lang="en-GB" sz="1050" i="1" baseline="-25000" dirty="0">
                    <a:solidFill>
                      <a:srgbClr val="0D0D0D"/>
                    </a:solidFill>
                    <a:latin typeface="Cambria Math" panose="02040503050406030204" pitchFamily="18" charset="0"/>
                    <a:ea typeface="Cambria Math" panose="02040503050406030204" pitchFamily="18" charset="0"/>
                  </a:rPr>
                  <a:t>i </a:t>
                </a:r>
                <a:r>
                  <a:rPr lang="en-GB" sz="1050" dirty="0">
                    <a:solidFill>
                      <a:srgbClr val="0D0D0D"/>
                    </a:solidFill>
                  </a:rPr>
                  <a:t> and a value of 0 &lt; </a:t>
                </a:r>
                <a:r>
                  <a:rPr lang="en-GB" sz="1050" i="1" dirty="0">
                    <a:solidFill>
                      <a:srgbClr val="0D0D0D"/>
                    </a:solidFill>
                    <a:latin typeface="Cambria Math" panose="02040503050406030204" pitchFamily="18" charset="0"/>
                    <a:ea typeface="Cambria Math" panose="02040503050406030204" pitchFamily="18" charset="0"/>
                  </a:rPr>
                  <a:t>p </a:t>
                </a:r>
                <a:r>
                  <a:rPr lang="en-GB" sz="1050" dirty="0">
                    <a:solidFill>
                      <a:srgbClr val="0D0D0D"/>
                    </a:solidFill>
                  </a:rPr>
                  <a:t> &lt; 1 will be returned. If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is the positive class, the likelihood of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being the positive class, according to the model, is given by </a:t>
                </a:r>
                <a:r>
                  <a:rPr lang="en-GB" sz="1050" i="1" dirty="0">
                    <a:solidFill>
                      <a:srgbClr val="0D0D0D"/>
                    </a:solidFill>
                    <a:latin typeface="Cambria Math" panose="02040503050406030204" pitchFamily="18" charset="0"/>
                    <a:ea typeface="Cambria Math" panose="02040503050406030204" pitchFamily="18" charset="0"/>
                  </a:rPr>
                  <a:t>p</a:t>
                </a:r>
                <a:r>
                  <a:rPr lang="en-GB" sz="1050" dirty="0">
                    <a:solidFill>
                      <a:srgbClr val="0D0D0D"/>
                    </a:solidFill>
                  </a:rPr>
                  <a:t>. Similarly, if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is the negative class, the likelihood of it being the negative class is given by 1 – </a:t>
                </a:r>
                <a:r>
                  <a:rPr lang="en-GB" sz="1050" i="1" dirty="0">
                    <a:solidFill>
                      <a:srgbClr val="0D0D0D"/>
                    </a:solidFill>
                    <a:latin typeface="Cambria Math" panose="02040503050406030204" pitchFamily="18" charset="0"/>
                    <a:ea typeface="Cambria Math" panose="02040503050406030204" pitchFamily="18" charset="0"/>
                  </a:rPr>
                  <a:t>p</a:t>
                </a:r>
                <a:r>
                  <a:rPr lang="en-GB" sz="1050" dirty="0">
                    <a:solidFill>
                      <a:srgbClr val="0D0D0D"/>
                    </a:solidFill>
                  </a:rPr>
                  <a:t>.</a:t>
                </a:r>
              </a:p>
              <a:p>
                <a:endParaRPr lang="en-GB" sz="1050" dirty="0">
                  <a:solidFill>
                    <a:srgbClr val="0D0D0D"/>
                  </a:solidFill>
                </a:endParaRPr>
              </a:p>
              <a:p>
                <a:r>
                  <a:rPr lang="en-GB" sz="1050" dirty="0">
                    <a:solidFill>
                      <a:srgbClr val="0D0D0D"/>
                    </a:solidFill>
                  </a:rPr>
                  <a:t>The optimisation criterion in Logistic Regression is called </a:t>
                </a:r>
                <a:r>
                  <a:rPr lang="en-GB" sz="1050" u="sng" dirty="0">
                    <a:solidFill>
                      <a:srgbClr val="0D0D0D"/>
                    </a:solidFill>
                  </a:rPr>
                  <a:t>maximum likelihood</a:t>
                </a:r>
                <a:r>
                  <a:rPr lang="en-GB" sz="1050" dirty="0">
                    <a:solidFill>
                      <a:srgbClr val="0D0D0D"/>
                    </a:solidFill>
                  </a:rPr>
                  <a:t>. Instead of minimising the average loss, like in Linear Regression, Logistic Regression maximises the likelihood of the training data according to the model, represented mathematically as as:</a:t>
                </a:r>
              </a:p>
              <a:p>
                <a:endParaRPr lang="cy-GB" sz="1050" dirty="0">
                  <a:solidFill>
                    <a:srgbClr val="0D0D0D"/>
                  </a:solidFill>
                </a:endParaRPr>
              </a:p>
              <a:p>
                <a:pPr marL="287993" lvl="1" indent="0">
                  <a:buNone/>
                </a:pPr>
                <a:r>
                  <a:rPr lang="en-GB" sz="1050" dirty="0">
                    <a:solidFill>
                      <a:srgbClr val="0D0D0D"/>
                    </a:solidFill>
                  </a:rPr>
                  <a:t>											where:</a:t>
                </a:r>
              </a:p>
              <a:p>
                <a:pPr marL="287993" lvl="1" indent="0">
                  <a:buNone/>
                </a:pPr>
                <a:r>
                  <a:rPr lang="en-GB" sz="1050" dirty="0">
                    <a:solidFill>
                      <a:srgbClr val="0D0D0D"/>
                    </a:solidFill>
                    <a:latin typeface="Cambria Math" panose="02040503050406030204" pitchFamily="18" charset="0"/>
                    <a:ea typeface="Cambria Math" panose="02040503050406030204" pitchFamily="18" charset="0"/>
                  </a:rPr>
                  <a:t>											-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is a D-dimensional vector of parameters</a:t>
                </a:r>
              </a:p>
              <a:p>
                <a:pPr marL="287993" lvl="1" indent="0">
                  <a:buNone/>
                </a:pPr>
                <a:r>
                  <a:rPr lang="en-GB" sz="1050" dirty="0">
                    <a:solidFill>
                      <a:srgbClr val="0D0D0D"/>
                    </a:solidFill>
                  </a:rPr>
                  <a:t>											-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is bias (a real number)</a:t>
                </a:r>
              </a:p>
              <a:p>
                <a:pPr marL="287993" lvl="1" indent="0">
                  <a:buNone/>
                </a:pPr>
                <a:r>
                  <a:rPr lang="en-GB" sz="1050" dirty="0">
                    <a:solidFill>
                      <a:srgbClr val="0D0D0D"/>
                    </a:solidFill>
                  </a:rPr>
                  <a:t>											-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means that the model is parametrised by two values,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and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a:t>
                </a:r>
              </a:p>
              <a:p>
                <a:endParaRPr lang="en-GB" sz="1050" dirty="0">
                  <a:solidFill>
                    <a:srgbClr val="0D0D0D"/>
                  </a:solidFill>
                </a:endParaRPr>
              </a:p>
              <a:p>
                <a:r>
                  <a:rPr lang="en-GB" sz="1050" dirty="0">
                    <a:solidFill>
                      <a:srgbClr val="0D0D0D"/>
                    </a:solidFill>
                  </a:rPr>
                  <a:t>As Log Loss is -1× the log of the Likelihood Function, it can be formally defined as the </a:t>
                </a:r>
                <a:r>
                  <a:rPr lang="en-GB" sz="1050" u="sng" dirty="0">
                    <a:solidFill>
                      <a:srgbClr val="0D0D0D"/>
                    </a:solidFill>
                  </a:rPr>
                  <a:t>negative average of the log of corrected predicted probabilities</a:t>
                </a:r>
                <a:r>
                  <a:rPr lang="en-GB" sz="1050" dirty="0">
                    <a:solidFill>
                      <a:srgbClr val="0D0D0D"/>
                    </a:solidFill>
                  </a:rPr>
                  <a:t>, and can be represented mathematically as follows:</a:t>
                </a:r>
              </a:p>
              <a:p>
                <a:pPr marL="287993" lvl="1" indent="0">
                  <a:buNone/>
                </a:pPr>
                <a:r>
                  <a:rPr lang="en-GB" sz="1050" dirty="0">
                    <a:solidFill>
                      <a:srgbClr val="0D0D0D"/>
                    </a:solidFill>
                  </a:rPr>
                  <a:t>														</a:t>
                </a:r>
              </a:p>
              <a:p>
                <a:pPr marL="287993" lvl="1" indent="0">
                  <a:buNone/>
                </a:pPr>
                <a:endParaRPr lang="en-GB" sz="1050" dirty="0">
                  <a:solidFill>
                    <a:srgbClr val="0D0D0D"/>
                  </a:solidFill>
                </a:endParaRPr>
              </a:p>
              <a:p>
                <a:pPr marL="287993" lvl="1" indent="0">
                  <a:buNone/>
                </a:pPr>
                <a:r>
                  <a:rPr lang="en-GB" sz="1050" dirty="0">
                    <a:solidFill>
                      <a:srgbClr val="0D0D0D"/>
                    </a:solidFill>
                  </a:rPr>
                  <a:t>					</a:t>
                </a:r>
              </a:p>
              <a:p>
                <a:endParaRPr lang="en-GB" sz="1050" dirty="0">
                  <a:solidFill>
                    <a:srgbClr val="0D0D0D"/>
                  </a:solidFill>
                </a:endParaRPr>
              </a:p>
              <a:p>
                <a:r>
                  <a:rPr lang="en-GB" sz="1050" dirty="0">
                    <a:solidFill>
                      <a:srgbClr val="0D0D0D"/>
                    </a:solidFill>
                  </a:rPr>
                  <a:t>Data Scientists used the Log Loss because for each prediction is between 0 and 1, </a:t>
                </a:r>
                <a:r>
                  <a:rPr lang="en-GB" sz="1050" dirty="0" err="1">
                    <a:solidFill>
                      <a:srgbClr val="0D0D0D"/>
                    </a:solidFill>
                  </a:rPr>
                  <a:t>ifyou</a:t>
                </a:r>
                <a:r>
                  <a:rPr lang="en-GB" sz="1050" dirty="0">
                    <a:solidFill>
                      <a:srgbClr val="0D0D0D"/>
                    </a:solidFill>
                  </a:rPr>
                  <a:t> multiply enough numbers in this range, the result gets so small that computers can't keep track of it. By taking the log of the Likelihood and multiplying it by negative 1, it is easy to keep track of and maintains a common convention that lower loss scores are better.</a:t>
                </a:r>
              </a:p>
            </p:txBody>
          </p:sp>
        </mc:Choice>
        <mc:Fallback>
          <p:sp>
            <p:nvSpPr>
              <p:cNvPr id="6" name="Text Placeholder 5">
                <a:extLst>
                  <a:ext uri="{FF2B5EF4-FFF2-40B4-BE49-F238E27FC236}">
                    <a16:creationId xmlns:a16="http://schemas.microsoft.com/office/drawing/2014/main" id="{F9D5101B-53F1-45FD-A8AB-E88340344236}"/>
                  </a:ext>
                </a:extLst>
              </p:cNvPr>
              <p:cNvSpPr>
                <a:spLocks noGrp="1" noRot="1" noChangeAspect="1" noMove="1" noResize="1" noEditPoints="1" noAdjustHandles="1" noChangeArrowheads="1" noChangeShapeType="1" noTextEdit="1"/>
              </p:cNvSpPr>
              <p:nvPr>
                <p:ph type="body" sz="quarter" idx="16"/>
              </p:nvPr>
            </p:nvSpPr>
            <p:spPr>
              <a:xfrm>
                <a:off x="387349" y="1246538"/>
                <a:ext cx="11417302" cy="4266428"/>
              </a:xfrm>
              <a:blipFill>
                <a:blip r:embed="rId3"/>
                <a:stretch>
                  <a:fillRect l="-667" t="-890" r="-100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and mathematics to the Likelihood Function and the Log Loss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Metric Selection 2/2 – Log Loss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478491"/>
            <a:ext cx="11417301" cy="638808"/>
          </a:xfrm>
        </p:spPr>
        <p:txBody>
          <a:bodyPr/>
          <a:lstStyle/>
          <a:p>
            <a:r>
              <a:rPr lang="en-GB" sz="900" dirty="0"/>
              <a:t>What is Log Loss by Dan Becker: </a:t>
            </a:r>
            <a:r>
              <a:rPr lang="en-GB" sz="900" dirty="0">
                <a:hlinkClick r:id="rId4"/>
              </a:rPr>
              <a:t>https://www.kaggle.com/dansbecker/what-is-log-loss</a:t>
            </a:r>
            <a:r>
              <a:rPr lang="en-GB" sz="900" dirty="0"/>
              <a:t> </a:t>
            </a:r>
          </a:p>
          <a:p>
            <a:r>
              <a:rPr lang="en-GB" sz="900" dirty="0"/>
              <a:t>scikit-learn model evaluation metrics: </a:t>
            </a:r>
            <a:r>
              <a:rPr lang="en-GB" sz="900" dirty="0">
                <a:hlinkClick r:id="rId5"/>
              </a:rPr>
              <a:t>https://scikit-learn.org/stable/modules/model_evaluation.html</a:t>
            </a:r>
            <a:r>
              <a:rPr lang="en-GB" sz="900" dirty="0"/>
              <a:t> </a:t>
            </a:r>
          </a:p>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9B2216A9-4859-A94D-A621-0DEADDFE0588}"/>
                  </a:ext>
                </a:extLst>
              </p:cNvPr>
              <p:cNvSpPr/>
              <p:nvPr/>
            </p:nvSpPr>
            <p:spPr>
              <a:xfrm>
                <a:off x="2118169" y="4388482"/>
                <a:ext cx="5824864" cy="483466"/>
              </a:xfrm>
              <a:prstGeom prst="rect">
                <a:avLst/>
              </a:prstGeom>
            </p:spPr>
            <p:txBody>
              <a:bodyPr wrap="none">
                <a:spAutoFit/>
              </a:bodyPr>
              <a:lstStyle/>
              <a:p>
                <a14:m>
                  <m:oMath xmlns:m="http://schemas.openxmlformats.org/officeDocument/2006/math">
                    <m:r>
                      <m:rPr>
                        <m:sty m:val="p"/>
                      </m:rPr>
                      <a:rPr lang="en-GB" b="0" i="0" smtClean="0">
                        <a:solidFill>
                          <a:srgbClr val="0D0D0D"/>
                        </a:solidFill>
                        <a:latin typeface="Cambria Math" panose="02040503050406030204" pitchFamily="18" charset="0"/>
                      </a:rPr>
                      <m:t>Log</m:t>
                    </m:r>
                    <m:r>
                      <a:rPr lang="en-GB" b="0" i="0" smtClean="0">
                        <a:solidFill>
                          <a:srgbClr val="0D0D0D"/>
                        </a:solidFill>
                        <a:latin typeface="Cambria Math" panose="02040503050406030204" pitchFamily="18" charset="0"/>
                      </a:rPr>
                      <m:t> </m:t>
                    </m:r>
                    <m:r>
                      <m:rPr>
                        <m:sty m:val="p"/>
                      </m:rPr>
                      <a:rPr lang="en-GB" b="0" i="0" smtClean="0">
                        <a:solidFill>
                          <a:srgbClr val="0D0D0D"/>
                        </a:solidFill>
                        <a:latin typeface="Cambria Math" panose="02040503050406030204" pitchFamily="18" charset="0"/>
                      </a:rPr>
                      <m:t>Loss</m:t>
                    </m:r>
                    <m:r>
                      <a:rPr lang="en-GB" b="0" i="1" smtClean="0">
                        <a:solidFill>
                          <a:srgbClr val="0D0D0D"/>
                        </a:solidFill>
                        <a:latin typeface="Cambria Math" panose="02040503050406030204" pitchFamily="18" charset="0"/>
                      </a:rPr>
                      <m:t>≝</m:t>
                    </m:r>
                    <m:f>
                      <m:fPr>
                        <m:ctrlPr>
                          <a:rPr lang="en-GB" i="1" smtClean="0">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b="0" i="1" smtClean="0">
                            <a:solidFill>
                              <a:srgbClr val="0D0D0D"/>
                            </a:solidFill>
                            <a:latin typeface="Cambria Math" panose="02040503050406030204" pitchFamily="18" charset="0"/>
                          </a:rPr>
                          <m:t>𝑁</m:t>
                        </m:r>
                      </m:den>
                    </m:f>
                    <m:nary>
                      <m:naryPr>
                        <m:chr m:val="∑"/>
                        <m:ctrlPr>
                          <a:rPr lang="en-GB" i="1" smtClean="0">
                            <a:solidFill>
                              <a:srgbClr val="0D0D0D"/>
                            </a:solidFill>
                            <a:latin typeface="Cambria Math" panose="02040503050406030204" pitchFamily="18" charset="0"/>
                          </a:rPr>
                        </m:ctrlPr>
                      </m:naryPr>
                      <m:sub>
                        <m:r>
                          <m:rPr>
                            <m:brk m:alnAt="23"/>
                          </m:rPr>
                          <a:rPr lang="en-GB" b="0" i="1" smtClean="0">
                            <a:solidFill>
                              <a:srgbClr val="0D0D0D"/>
                            </a:solidFill>
                            <a:latin typeface="Cambria Math" panose="02040503050406030204" pitchFamily="18" charset="0"/>
                          </a:rPr>
                          <m:t>𝑖</m:t>
                        </m:r>
                        <m:r>
                          <a:rPr lang="en-GB" b="0" i="1" smtClean="0">
                            <a:solidFill>
                              <a:srgbClr val="0D0D0D"/>
                            </a:solidFill>
                            <a:latin typeface="Cambria Math" panose="02040503050406030204" pitchFamily="18" charset="0"/>
                          </a:rPr>
                          <m:t>=1</m:t>
                        </m:r>
                      </m:sub>
                      <m:sup>
                        <m:r>
                          <a:rPr lang="en-GB" b="0" i="1" smtClean="0">
                            <a:solidFill>
                              <a:srgbClr val="0D0D0D"/>
                            </a:solidFill>
                            <a:latin typeface="Cambria Math" panose="02040503050406030204" pitchFamily="18" charset="0"/>
                          </a:rPr>
                          <m:t>𝑁</m:t>
                        </m:r>
                      </m:sup>
                      <m:e>
                        <m:r>
                          <a:rPr lang="en-GB" b="0" i="1" smtClean="0">
                            <a:solidFill>
                              <a:srgbClr val="0D0D0D"/>
                            </a:solidFill>
                            <a:latin typeface="Cambria Math" panose="02040503050406030204" pitchFamily="18" charset="0"/>
                          </a:rPr>
                          <m:t>− (</m:t>
                        </m:r>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func>
                          <m:funcPr>
                            <m:ctrlPr>
                              <a:rPr lang="en-GB" b="0" i="1" smtClean="0">
                                <a:solidFill>
                                  <a:srgbClr val="0D0D0D"/>
                                </a:solidFill>
                                <a:latin typeface="Cambria Math" panose="02040503050406030204" pitchFamily="18" charset="0"/>
                              </a:rPr>
                            </m:ctrlPr>
                          </m:funcPr>
                          <m:fName>
                            <m:r>
                              <m:rPr>
                                <m:sty m:val="p"/>
                              </m:rPr>
                              <a:rPr lang="en-GB" b="0" i="0" smtClean="0">
                                <a:solidFill>
                                  <a:srgbClr val="0D0D0D"/>
                                </a:solidFill>
                                <a:latin typeface="Cambria Math" panose="02040503050406030204" pitchFamily="18" charset="0"/>
                              </a:rPr>
                              <m:t>log</m:t>
                            </m:r>
                          </m:fName>
                          <m:e>
                            <m:d>
                              <m:dPr>
                                <m:ctrlPr>
                                  <a:rPr lang="en-GB" b="0" i="1" smtClean="0">
                                    <a:solidFill>
                                      <a:srgbClr val="0D0D0D"/>
                                    </a:solidFill>
                                    <a:latin typeface="Cambria Math" panose="02040503050406030204" pitchFamily="18" charset="0"/>
                                  </a:rPr>
                                </m:ctrlPr>
                              </m:dPr>
                              <m:e>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𝑝</m:t>
                                    </m:r>
                                  </m:e>
                                  <m:sub>
                                    <m:r>
                                      <a:rPr lang="en-GB" b="0" i="1" smtClean="0">
                                        <a:solidFill>
                                          <a:srgbClr val="0D0D0D"/>
                                        </a:solidFill>
                                        <a:latin typeface="Cambria Math" panose="02040503050406030204" pitchFamily="18" charset="0"/>
                                      </a:rPr>
                                      <m:t>𝑖</m:t>
                                    </m:r>
                                  </m:sub>
                                </m:sSub>
                              </m:e>
                            </m:d>
                          </m:e>
                        </m:func>
                        <m:r>
                          <a:rPr lang="en-GB" b="0" i="1" smtClean="0">
                            <a:solidFill>
                              <a:srgbClr val="0D0D0D"/>
                            </a:solidFill>
                            <a:latin typeface="Cambria Math" panose="02040503050406030204" pitchFamily="18" charset="0"/>
                          </a:rPr>
                          <m:t>+(1−</m:t>
                        </m:r>
                      </m:e>
                    </m:nary>
                  </m:oMath>
                </a14:m>
                <a:r>
                  <a:rPr lang="en-GB" dirty="0">
                    <a:solidFill>
                      <a:srgbClr val="0D0D0D"/>
                    </a:solidFill>
                  </a:rPr>
                  <a:t> </a:t>
                </a:r>
                <a14:m>
                  <m:oMath xmlns:m="http://schemas.openxmlformats.org/officeDocument/2006/math">
                    <m:sSub>
                      <m:sSubPr>
                        <m:ctrlPr>
                          <a:rPr lang="en-GB" i="1">
                            <a:solidFill>
                              <a:srgbClr val="0D0D0D"/>
                            </a:solidFill>
                            <a:latin typeface="Cambria Math" panose="02040503050406030204" pitchFamily="18" charset="0"/>
                          </a:rPr>
                        </m:ctrlPr>
                      </m:sSubPr>
                      <m:e>
                        <m:r>
                          <a:rPr lang="en-GB" i="1">
                            <a:solidFill>
                              <a:srgbClr val="0D0D0D"/>
                            </a:solidFill>
                            <a:latin typeface="Cambria Math" panose="02040503050406030204" pitchFamily="18" charset="0"/>
                          </a:rPr>
                          <m:t>𝑦</m:t>
                        </m:r>
                      </m:e>
                      <m:sub>
                        <m:r>
                          <a:rPr lang="en-GB" i="1">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oMath>
                </a14:m>
                <a:r>
                  <a:rPr lang="en-US" dirty="0">
                    <a:solidFill>
                      <a:srgbClr val="0D0D0D"/>
                    </a:solidFill>
                  </a:rPr>
                  <a:t> × </a:t>
                </a:r>
                <a14:m>
                  <m:oMath xmlns:m="http://schemas.openxmlformats.org/officeDocument/2006/math">
                    <m:func>
                      <m:funcPr>
                        <m:ctrlPr>
                          <a:rPr lang="en-GB" i="1">
                            <a:solidFill>
                              <a:srgbClr val="0D0D0D"/>
                            </a:solidFill>
                            <a:latin typeface="Cambria Math" panose="02040503050406030204" pitchFamily="18" charset="0"/>
                          </a:rPr>
                        </m:ctrlPr>
                      </m:funcPr>
                      <m:fName>
                        <m:r>
                          <m:rPr>
                            <m:sty m:val="p"/>
                          </m:rPr>
                          <a:rPr lang="en-GB">
                            <a:solidFill>
                              <a:srgbClr val="0D0D0D"/>
                            </a:solidFill>
                            <a:latin typeface="Cambria Math" panose="02040503050406030204" pitchFamily="18" charset="0"/>
                          </a:rPr>
                          <m:t>log</m:t>
                        </m:r>
                      </m:fName>
                      <m:e>
                        <m:d>
                          <m:dPr>
                            <m:ctrlPr>
                              <a:rPr lang="en-GB" i="1">
                                <a:solidFill>
                                  <a:srgbClr val="0D0D0D"/>
                                </a:solidFill>
                                <a:latin typeface="Cambria Math" panose="02040503050406030204" pitchFamily="18" charset="0"/>
                              </a:rPr>
                            </m:ctrlPr>
                          </m:dPr>
                          <m:e>
                            <m:sSub>
                              <m:sSubPr>
                                <m:ctrlPr>
                                  <a:rPr lang="en-GB" i="1">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1−</m:t>
                                </m:r>
                                <m:r>
                                  <a:rPr lang="en-GB" i="1">
                                    <a:solidFill>
                                      <a:srgbClr val="0D0D0D"/>
                                    </a:solidFill>
                                    <a:latin typeface="Cambria Math" panose="02040503050406030204" pitchFamily="18" charset="0"/>
                                  </a:rPr>
                                  <m:t>𝑝</m:t>
                                </m:r>
                              </m:e>
                              <m:sub>
                                <m:r>
                                  <a:rPr lang="en-GB" i="1">
                                    <a:solidFill>
                                      <a:srgbClr val="0D0D0D"/>
                                    </a:solidFill>
                                    <a:latin typeface="Cambria Math" panose="02040503050406030204" pitchFamily="18" charset="0"/>
                                  </a:rPr>
                                  <m:t>𝑖</m:t>
                                </m:r>
                              </m:sub>
                            </m:sSub>
                          </m:e>
                        </m:d>
                      </m:e>
                    </m:func>
                  </m:oMath>
                </a14:m>
                <a:endParaRPr lang="en-US" dirty="0">
                  <a:solidFill>
                    <a:srgbClr val="0D0D0D"/>
                  </a:solidFill>
                </a:endParaRPr>
              </a:p>
            </p:txBody>
          </p:sp>
        </mc:Choice>
        <mc:Fallback>
          <p:sp>
            <p:nvSpPr>
              <p:cNvPr id="16" name="Rectangle 15">
                <a:extLst>
                  <a:ext uri="{FF2B5EF4-FFF2-40B4-BE49-F238E27FC236}">
                    <a16:creationId xmlns:a16="http://schemas.microsoft.com/office/drawing/2014/main" id="{9B2216A9-4859-A94D-A621-0DEADDFE0588}"/>
                  </a:ext>
                </a:extLst>
              </p:cNvPr>
              <p:cNvSpPr>
                <a:spLocks noRot="1" noChangeAspect="1" noMove="1" noResize="1" noEditPoints="1" noAdjustHandles="1" noChangeArrowheads="1" noChangeShapeType="1" noTextEdit="1"/>
              </p:cNvSpPr>
              <p:nvPr/>
            </p:nvSpPr>
            <p:spPr>
              <a:xfrm>
                <a:off x="2118169" y="4388482"/>
                <a:ext cx="5824864" cy="483466"/>
              </a:xfrm>
              <a:prstGeom prst="rect">
                <a:avLst/>
              </a:prstGeom>
              <a:blipFill>
                <a:blip r:embed="rId7"/>
                <a:stretch>
                  <a:fillRect l="-217" t="-74359" b="-11538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6B3B598-9CF2-EC47-98EA-FC03324F0978}"/>
              </a:ext>
            </a:extLst>
          </p:cNvPr>
          <p:cNvSpPr/>
          <p:nvPr/>
        </p:nvSpPr>
        <p:spPr>
          <a:xfrm>
            <a:off x="8225019" y="164638"/>
            <a:ext cx="3732199" cy="897094"/>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600" dirty="0">
                <a:solidFill>
                  <a:schemeClr val="tx2"/>
                </a:solidFill>
                <a:latin typeface="Arial" panose="020B0604020202020204" pitchFamily="34" charset="0"/>
                <a:cs typeface="Arial" panose="020B0604020202020204" pitchFamily="34" charset="0"/>
              </a:rPr>
              <a:t>Double check this slide, I don’t actually say why the Log Loss is the most suitable function</a:t>
            </a:r>
            <a:endParaRPr lang="en-GB" sz="1600" dirty="0">
              <a:solidFill>
                <a:schemeClr val="tx2"/>
              </a:solidFill>
              <a:latin typeface="Arial" panose="020B0604020202020204" pitchFamily="34" charset="0"/>
              <a:ea typeface="Heiti SC Medium" pitchFamily="2" charset="-128"/>
              <a:cs typeface="Arial" panose="020B0604020202020204" pitchFamily="34" charset="0"/>
            </a:endParaRPr>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DE63313D-67E4-5041-BFCE-96C83B47B293}"/>
                  </a:ext>
                </a:extLst>
              </p:cNvPr>
              <p:cNvSpPr/>
              <p:nvPr/>
            </p:nvSpPr>
            <p:spPr>
              <a:xfrm>
                <a:off x="2118169" y="3088782"/>
                <a:ext cx="4806124" cy="399340"/>
              </a:xfrm>
              <a:prstGeom prst="rect">
                <a:avLst/>
              </a:prstGeom>
            </p:spPr>
            <p:txBody>
              <a:bodyPr wrap="none">
                <a:spAutoFit/>
              </a:bodyPr>
              <a:lstStyle/>
              <a:p>
                <a14:m>
                  <m:oMath xmlns:m="http://schemas.openxmlformats.org/officeDocument/2006/math">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𝐿</m:t>
                        </m:r>
                      </m:e>
                      <m:sub>
                        <m:r>
                          <a:rPr lang="en-GB" b="1" i="0" smtClean="0">
                            <a:solidFill>
                              <a:srgbClr val="0D0D0D"/>
                            </a:solidFill>
                            <a:latin typeface="Cambria Math" panose="02040503050406030204" pitchFamily="18" charset="0"/>
                          </a:rPr>
                          <m:t>𝐰</m:t>
                        </m:r>
                        <m:r>
                          <a:rPr lang="en-GB" b="0" i="1" smtClean="0">
                            <a:solidFill>
                              <a:srgbClr val="0D0D0D"/>
                            </a:solidFill>
                            <a:latin typeface="Cambria Math" panose="02040503050406030204" pitchFamily="18" charset="0"/>
                          </a:rPr>
                          <m:t>, </m:t>
                        </m:r>
                        <m:r>
                          <a:rPr lang="en-GB" b="0" i="1" smtClean="0">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nary>
                      <m:naryPr>
                        <m:chr m:val="∏"/>
                        <m:supHide m:val="on"/>
                        <m:ctrlPr>
                          <a:rPr lang="en-GB" b="0" i="1" smtClean="0">
                            <a:solidFill>
                              <a:srgbClr val="0D0D0D"/>
                            </a:solidFill>
                            <a:latin typeface="Cambria Math" panose="02040503050406030204" pitchFamily="18" charset="0"/>
                          </a:rPr>
                        </m:ctrlPr>
                      </m:naryPr>
                      <m:sub>
                        <m:r>
                          <m:rPr>
                            <m:brk m:alnAt="7"/>
                          </m:rPr>
                          <a:rPr lang="en-GB" b="0" i="1" smtClean="0">
                            <a:solidFill>
                              <a:srgbClr val="0D0D0D"/>
                            </a:solidFill>
                            <a:latin typeface="Cambria Math" panose="02040503050406030204" pitchFamily="18" charset="0"/>
                          </a:rPr>
                          <m:t>𝑖</m:t>
                        </m:r>
                        <m:r>
                          <a:rPr lang="en-GB" b="0" i="1" smtClean="0">
                            <a:solidFill>
                              <a:srgbClr val="0D0D0D"/>
                            </a:solidFill>
                            <a:latin typeface="Cambria Math" panose="02040503050406030204" pitchFamily="18" charset="0"/>
                          </a:rPr>
                          <m:t>=1…</m:t>
                        </m:r>
                        <m:r>
                          <a:rPr lang="en-GB" b="0" i="1" smtClean="0">
                            <a:solidFill>
                              <a:srgbClr val="0D0D0D"/>
                            </a:solidFill>
                            <a:latin typeface="Cambria Math" panose="02040503050406030204" pitchFamily="18" charset="0"/>
                          </a:rPr>
                          <m:t>𝑁</m:t>
                        </m:r>
                      </m:sub>
                      <m:sup/>
                      <m:e>
                        <m:sSub>
                          <m:sSubPr>
                            <m:ctrlPr>
                              <a:rPr lang="en-GB" i="1">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𝑓</m:t>
                            </m:r>
                          </m:e>
                          <m:sub>
                            <m:r>
                              <a:rPr lang="en-GB" b="1">
                                <a:solidFill>
                                  <a:srgbClr val="0D0D0D"/>
                                </a:solidFill>
                                <a:latin typeface="Cambria Math" panose="02040503050406030204" pitchFamily="18" charset="0"/>
                              </a:rPr>
                              <m:t>𝐰</m:t>
                            </m:r>
                            <m:r>
                              <a:rPr lang="en-GB" i="1">
                                <a:solidFill>
                                  <a:srgbClr val="0D0D0D"/>
                                </a:solidFill>
                                <a:latin typeface="Cambria Math" panose="02040503050406030204" pitchFamily="18" charset="0"/>
                              </a:rPr>
                              <m:t>, </m:t>
                            </m:r>
                            <m:r>
                              <a:rPr lang="en-GB" i="1">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sSub>
                          <m:sSubPr>
                            <m:ctrlPr>
                              <a:rPr lang="en-GB" b="0" i="1" smtClean="0">
                                <a:solidFill>
                                  <a:srgbClr val="0D0D0D"/>
                                </a:solidFill>
                                <a:latin typeface="Cambria Math" panose="02040503050406030204" pitchFamily="18" charset="0"/>
                              </a:rPr>
                            </m:ctrlPr>
                          </m:sSubPr>
                          <m:e>
                            <m:r>
                              <a:rPr lang="en-GB" b="1" i="0" smtClean="0">
                                <a:solidFill>
                                  <a:srgbClr val="0D0D0D"/>
                                </a:solidFill>
                                <a:latin typeface="Cambria Math" panose="02040503050406030204" pitchFamily="18" charset="0"/>
                              </a:rPr>
                              <m:t>𝐱</m:t>
                            </m:r>
                          </m:e>
                          <m:sub>
                            <m:r>
                              <a:rPr lang="en-GB" b="0" i="1" smtClean="0">
                                <a:solidFill>
                                  <a:srgbClr val="0D0D0D"/>
                                </a:solidFill>
                                <a:latin typeface="Cambria Math" panose="02040503050406030204" pitchFamily="18" charset="0"/>
                              </a:rPr>
                              <m:t>𝑖</m:t>
                            </m:r>
                          </m:sub>
                        </m:sSub>
                        <m:sSup>
                          <m:sSupPr>
                            <m:ctrlPr>
                              <a:rPr lang="en-GB" b="0" i="1" smtClean="0">
                                <a:solidFill>
                                  <a:srgbClr val="0D0D0D"/>
                                </a:solidFill>
                                <a:latin typeface="Cambria Math" panose="02040503050406030204" pitchFamily="18" charset="0"/>
                              </a:rPr>
                            </m:ctrlPr>
                          </m:sSupPr>
                          <m:e>
                            <m:r>
                              <a:rPr lang="en-GB" b="0" i="1" smtClean="0">
                                <a:solidFill>
                                  <a:srgbClr val="0D0D0D"/>
                                </a:solidFill>
                                <a:latin typeface="Cambria Math" panose="02040503050406030204" pitchFamily="18" charset="0"/>
                              </a:rPr>
                              <m:t>)</m:t>
                            </m:r>
                          </m:e>
                          <m:sup>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sup>
                        </m:sSup>
                        <m:r>
                          <a:rPr lang="en-GB" b="0" i="1" smtClean="0">
                            <a:solidFill>
                              <a:srgbClr val="0D0D0D"/>
                            </a:solidFill>
                            <a:latin typeface="Cambria Math" panose="02040503050406030204" pitchFamily="18" charset="0"/>
                          </a:rPr>
                          <m:t>(1 −</m:t>
                        </m:r>
                        <m:sSub>
                          <m:sSubPr>
                            <m:ctrlPr>
                              <a:rPr lang="en-GB" i="1">
                                <a:solidFill>
                                  <a:srgbClr val="0D0D0D"/>
                                </a:solidFill>
                                <a:latin typeface="Cambria Math" panose="02040503050406030204" pitchFamily="18" charset="0"/>
                              </a:rPr>
                            </m:ctrlPr>
                          </m:sSubPr>
                          <m:e>
                            <m:r>
                              <a:rPr lang="en-GB" i="1">
                                <a:solidFill>
                                  <a:srgbClr val="0D0D0D"/>
                                </a:solidFill>
                                <a:latin typeface="Cambria Math" panose="02040503050406030204" pitchFamily="18" charset="0"/>
                              </a:rPr>
                              <m:t>𝑓</m:t>
                            </m:r>
                          </m:e>
                          <m:sub>
                            <m:r>
                              <a:rPr lang="en-GB" b="1">
                                <a:solidFill>
                                  <a:srgbClr val="0D0D0D"/>
                                </a:solidFill>
                                <a:latin typeface="Cambria Math" panose="02040503050406030204" pitchFamily="18" charset="0"/>
                              </a:rPr>
                              <m:t>𝐰</m:t>
                            </m:r>
                            <m:r>
                              <a:rPr lang="en-GB" i="1">
                                <a:solidFill>
                                  <a:srgbClr val="0D0D0D"/>
                                </a:solidFill>
                                <a:latin typeface="Cambria Math" panose="02040503050406030204" pitchFamily="18" charset="0"/>
                              </a:rPr>
                              <m:t>, </m:t>
                            </m:r>
                            <m:r>
                              <a:rPr lang="en-GB" i="1">
                                <a:solidFill>
                                  <a:srgbClr val="0D0D0D"/>
                                </a:solidFill>
                                <a:latin typeface="Cambria Math" panose="02040503050406030204" pitchFamily="18" charset="0"/>
                              </a:rPr>
                              <m:t>𝑏</m:t>
                            </m:r>
                          </m:sub>
                        </m:sSub>
                        <m:d>
                          <m:dPr>
                            <m:ctrlPr>
                              <a:rPr lang="en-GB" i="1">
                                <a:solidFill>
                                  <a:srgbClr val="0D0D0D"/>
                                </a:solidFill>
                                <a:latin typeface="Cambria Math" panose="02040503050406030204" pitchFamily="18" charset="0"/>
                              </a:rPr>
                            </m:ctrlPr>
                          </m:dPr>
                          <m:e>
                            <m:sSub>
                              <m:sSubPr>
                                <m:ctrlPr>
                                  <a:rPr lang="en-GB" i="1">
                                    <a:solidFill>
                                      <a:srgbClr val="0D0D0D"/>
                                    </a:solidFill>
                                    <a:latin typeface="Cambria Math" panose="02040503050406030204" pitchFamily="18" charset="0"/>
                                  </a:rPr>
                                </m:ctrlPr>
                              </m:sSubPr>
                              <m:e>
                                <m:r>
                                  <a:rPr lang="en-GB" b="1">
                                    <a:solidFill>
                                      <a:srgbClr val="0D0D0D"/>
                                    </a:solidFill>
                                    <a:latin typeface="Cambria Math" panose="02040503050406030204" pitchFamily="18" charset="0"/>
                                  </a:rPr>
                                  <m:t>𝐱</m:t>
                                </m:r>
                              </m:e>
                              <m:sub>
                                <m:r>
                                  <a:rPr lang="en-GB" i="1">
                                    <a:solidFill>
                                      <a:srgbClr val="0D0D0D"/>
                                    </a:solidFill>
                                    <a:latin typeface="Cambria Math" panose="02040503050406030204" pitchFamily="18" charset="0"/>
                                  </a:rPr>
                                  <m:t>𝑖</m:t>
                                </m:r>
                              </m:sub>
                            </m:sSub>
                          </m:e>
                        </m:d>
                        <m:sSup>
                          <m:sSupPr>
                            <m:ctrlPr>
                              <a:rPr lang="en-GB" b="0" i="1" smtClean="0">
                                <a:solidFill>
                                  <a:srgbClr val="0D0D0D"/>
                                </a:solidFill>
                                <a:latin typeface="Cambria Math" panose="02040503050406030204" pitchFamily="18" charset="0"/>
                              </a:rPr>
                            </m:ctrlPr>
                          </m:sSupPr>
                          <m:e>
                            <m:r>
                              <a:rPr lang="en-GB" b="0" i="1" smtClean="0">
                                <a:solidFill>
                                  <a:srgbClr val="0D0D0D"/>
                                </a:solidFill>
                                <a:latin typeface="Cambria Math" panose="02040503050406030204" pitchFamily="18" charset="0"/>
                              </a:rPr>
                              <m:t>)</m:t>
                            </m:r>
                          </m:e>
                          <m:sup>
                            <m:r>
                              <a:rPr lang="en-GB" b="0" i="1" smtClean="0">
                                <a:solidFill>
                                  <a:srgbClr val="0D0D0D"/>
                                </a:solidFill>
                                <a:latin typeface="Cambria Math" panose="02040503050406030204" pitchFamily="18" charset="0"/>
                              </a:rPr>
                              <m:t>(1−</m:t>
                            </m:r>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sup>
                        </m:sSup>
                      </m:e>
                    </m:nary>
                    <m:r>
                      <a:rPr lang="en-GB" b="0" i="1" smtClean="0">
                        <a:solidFill>
                          <a:srgbClr val="0D0D0D"/>
                        </a:solidFill>
                        <a:latin typeface="Cambria Math" panose="02040503050406030204" pitchFamily="18" charset="0"/>
                      </a:rPr>
                      <m:t> </m:t>
                    </m:r>
                  </m:oMath>
                </a14:m>
                <a:r>
                  <a:rPr lang="en-US" dirty="0"/>
                  <a:t> </a:t>
                </a:r>
              </a:p>
            </p:txBody>
          </p:sp>
        </mc:Choice>
        <mc:Fallback>
          <p:sp>
            <p:nvSpPr>
              <p:cNvPr id="17" name="Rectangle 16">
                <a:extLst>
                  <a:ext uri="{FF2B5EF4-FFF2-40B4-BE49-F238E27FC236}">
                    <a16:creationId xmlns:a16="http://schemas.microsoft.com/office/drawing/2014/main" id="{DE63313D-67E4-5041-BFCE-96C83B47B293}"/>
                  </a:ext>
                </a:extLst>
              </p:cNvPr>
              <p:cNvSpPr>
                <a:spLocks noRot="1" noChangeAspect="1" noMove="1" noResize="1" noEditPoints="1" noAdjustHandles="1" noChangeArrowheads="1" noChangeShapeType="1" noTextEdit="1"/>
              </p:cNvSpPr>
              <p:nvPr/>
            </p:nvSpPr>
            <p:spPr>
              <a:xfrm>
                <a:off x="2118169" y="3088782"/>
                <a:ext cx="4806124" cy="399340"/>
              </a:xfrm>
              <a:prstGeom prst="rect">
                <a:avLst/>
              </a:prstGeom>
              <a:blipFill>
                <a:blip r:embed="rId8"/>
                <a:stretch>
                  <a:fillRect t="-103125" b="-153125"/>
                </a:stretch>
              </a:blipFill>
            </p:spPr>
            <p:txBody>
              <a:bodyPr/>
              <a:lstStyle/>
              <a:p>
                <a:r>
                  <a:rPr lang="en-US">
                    <a:noFill/>
                  </a:rPr>
                  <a:t> </a:t>
                </a:r>
              </a:p>
            </p:txBody>
          </p:sp>
        </mc:Fallback>
      </mc:AlternateContent>
    </p:spTree>
    <p:extLst>
      <p:ext uri="{BB962C8B-B14F-4D97-AF65-F5344CB8AC3E}">
        <p14:creationId xmlns:p14="http://schemas.microsoft.com/office/powerpoint/2010/main" val="1703211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0">
            <a:extLst>
              <a:ext uri="{FF2B5EF4-FFF2-40B4-BE49-F238E27FC236}">
                <a16:creationId xmlns:a16="http://schemas.microsoft.com/office/drawing/2014/main" id="{433DC5B1-83D6-D548-97E3-BCEE83495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25001"/>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E37EEC08-36F9-ED47-B13F-B2DA6FDF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05311"/>
            <a:ext cx="2598975" cy="33981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1ABDFB-3E1D-6B49-BF8F-20493840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13" y="1293670"/>
            <a:ext cx="2621084" cy="3392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Full progression of handling unlikely and irregular shots in the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Treatment of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p:txBody>
      </p:sp>
      <p:sp>
        <p:nvSpPr>
          <p:cNvPr id="13" name="TextBox 12">
            <a:extLst>
              <a:ext uri="{FF2B5EF4-FFF2-40B4-BE49-F238E27FC236}">
                <a16:creationId xmlns:a16="http://schemas.microsoft.com/office/drawing/2014/main" id="{6553D0BD-BD2E-C94E-BFA6-FA8387849EC0}"/>
              </a:ext>
            </a:extLst>
          </p:cNvPr>
          <p:cNvSpPr txBox="1"/>
          <p:nvPr/>
        </p:nvSpPr>
        <p:spPr>
          <a:xfrm>
            <a:off x="308532" y="4738766"/>
            <a:ext cx="2661040" cy="507831"/>
          </a:xfrm>
          <a:prstGeom prst="rect">
            <a:avLst/>
          </a:prstGeom>
          <a:noFill/>
        </p:spPr>
        <p:txBody>
          <a:bodyPr wrap="square" rtlCol="0">
            <a:spAutoFit/>
          </a:bodyPr>
          <a:lstStyle/>
          <a:p>
            <a:r>
              <a:rPr lang="en-US" sz="900" b="1" dirty="0">
                <a:solidFill>
                  <a:srgbClr val="00275E"/>
                </a:solidFill>
              </a:rPr>
              <a:t>Fig. A: Heatmap of shots in the dataset, the center of the goal outside the 6-yard-box the most frequent.</a:t>
            </a:r>
          </a:p>
        </p:txBody>
      </p:sp>
      <p:sp>
        <p:nvSpPr>
          <p:cNvPr id="14" name="TextBox 13">
            <a:extLst>
              <a:ext uri="{FF2B5EF4-FFF2-40B4-BE49-F238E27FC236}">
                <a16:creationId xmlns:a16="http://schemas.microsoft.com/office/drawing/2014/main" id="{687EFF58-D10D-E246-916E-540C5011200F}"/>
              </a:ext>
            </a:extLst>
          </p:cNvPr>
          <p:cNvSpPr txBox="1"/>
          <p:nvPr/>
        </p:nvSpPr>
        <p:spPr>
          <a:xfrm>
            <a:off x="3357688" y="4736102"/>
            <a:ext cx="2661040" cy="369332"/>
          </a:xfrm>
          <a:prstGeom prst="rect">
            <a:avLst/>
          </a:prstGeom>
          <a:noFill/>
        </p:spPr>
        <p:txBody>
          <a:bodyPr wrap="square" rtlCol="0">
            <a:spAutoFit/>
          </a:bodyPr>
          <a:lstStyle/>
          <a:p>
            <a:r>
              <a:rPr lang="en-US" sz="900" b="1" dirty="0">
                <a:solidFill>
                  <a:srgbClr val="00275E"/>
                </a:solidFill>
              </a:rPr>
              <a:t>Fig. B: Heatmap of goals in the dataset, most scored within the 6-yard/18-yard box. </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16670"/>
            <a:ext cx="2661040" cy="923330"/>
          </a:xfrm>
          <a:prstGeom prst="rect">
            <a:avLst/>
          </a:prstGeom>
          <a:noFill/>
        </p:spPr>
        <p:txBody>
          <a:bodyPr wrap="square" rtlCol="0">
            <a:spAutoFit/>
          </a:bodyPr>
          <a:lstStyle/>
          <a:p>
            <a:r>
              <a:rPr lang="en-US" sz="900" b="1" dirty="0">
                <a:solidFill>
                  <a:srgbClr val="00275E"/>
                </a:solidFill>
              </a:rPr>
              <a:t>Fig. C: Heatmap of the proportions of shots to goals in the dataset (goals divided by shots). This </a:t>
            </a:r>
            <a:r>
              <a:rPr lang="en-US" sz="900" b="1" dirty="0" err="1">
                <a:solidFill>
                  <a:srgbClr val="00275E"/>
                </a:solidFill>
              </a:rPr>
              <a:t>visualisation</a:t>
            </a:r>
            <a:r>
              <a:rPr lang="en-US" sz="900" b="1" dirty="0">
                <a:solidFill>
                  <a:srgbClr val="00275E"/>
                </a:solidFill>
              </a:rPr>
              <a:t>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689348"/>
            <a:ext cx="2661040" cy="784830"/>
          </a:xfrm>
          <a:prstGeom prst="rect">
            <a:avLst/>
          </a:prstGeom>
          <a:noFill/>
        </p:spPr>
        <p:txBody>
          <a:bodyPr wrap="square" rtlCol="0">
            <a:spAutoFit/>
          </a:bodyPr>
          <a:lstStyle/>
          <a:p>
            <a:r>
              <a:rPr lang="en-US" sz="900" b="1" dirty="0">
                <a:solidFill>
                  <a:srgbClr val="00275E"/>
                </a:solidFill>
              </a:rPr>
              <a:t>Fig. D: Heatmap of the proportions of shots to goals in the dataset post-outlier treatment. These outliers have now been removed to prevent this affecting the Chance Quality model. </a:t>
            </a:r>
          </a:p>
        </p:txBody>
      </p:sp>
      <p:sp>
        <p:nvSpPr>
          <p:cNvPr id="17" name="TextBox 16">
            <a:extLst>
              <a:ext uri="{FF2B5EF4-FFF2-40B4-BE49-F238E27FC236}">
                <a16:creationId xmlns:a16="http://schemas.microsoft.com/office/drawing/2014/main" id="{45629108-3A7A-4945-BDAA-E3B79CE6071D}"/>
              </a:ext>
            </a:extLst>
          </p:cNvPr>
          <p:cNvSpPr txBox="1"/>
          <p:nvPr/>
        </p:nvSpPr>
        <p:spPr>
          <a:xfrm>
            <a:off x="3098142" y="1114713"/>
            <a:ext cx="440273" cy="369332"/>
          </a:xfrm>
          <a:prstGeom prst="rect">
            <a:avLst/>
          </a:prstGeom>
          <a:noFill/>
        </p:spPr>
        <p:txBody>
          <a:bodyPr wrap="square" rtlCol="0">
            <a:spAutoFit/>
          </a:bodyPr>
          <a:lstStyle/>
          <a:p>
            <a:pPr algn="ctr"/>
            <a:r>
              <a:rPr lang="en-US" b="1" dirty="0">
                <a:solidFill>
                  <a:srgbClr val="00275E"/>
                </a:solidFill>
              </a:rPr>
              <a:t>B</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09005"/>
            <a:ext cx="440273" cy="369332"/>
          </a:xfrm>
          <a:prstGeom prst="rect">
            <a:avLst/>
          </a:prstGeom>
          <a:noFill/>
        </p:spPr>
        <p:txBody>
          <a:bodyPr wrap="square" rtlCol="0">
            <a:spAutoFit/>
          </a:bodyPr>
          <a:lstStyle/>
          <a:p>
            <a:pPr algn="ctr"/>
            <a:r>
              <a:rPr lang="en-US" b="1" dirty="0">
                <a:solidFill>
                  <a:srgbClr val="00275E"/>
                </a:solidFill>
              </a:rPr>
              <a:t>C</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206449" y="1118451"/>
            <a:ext cx="440273" cy="369332"/>
          </a:xfrm>
          <a:prstGeom prst="rect">
            <a:avLst/>
          </a:prstGeom>
          <a:noFill/>
        </p:spPr>
        <p:txBody>
          <a:bodyPr wrap="square" rtlCol="0">
            <a:spAutoFit/>
          </a:bodyPr>
          <a:lstStyle/>
          <a:p>
            <a:pPr algn="ctr"/>
            <a:r>
              <a:rPr lang="en-US" b="1" dirty="0">
                <a:solidFill>
                  <a:srgbClr val="00275E"/>
                </a:solidFill>
              </a:rPr>
              <a:t>D</a:t>
            </a:r>
          </a:p>
        </p:txBody>
      </p:sp>
      <p:sp>
        <p:nvSpPr>
          <p:cNvPr id="4" name="Oval 3">
            <a:extLst>
              <a:ext uri="{FF2B5EF4-FFF2-40B4-BE49-F238E27FC236}">
                <a16:creationId xmlns:a16="http://schemas.microsoft.com/office/drawing/2014/main" id="{8FF915BC-C906-2C4F-A80D-611382F3295E}"/>
              </a:ext>
            </a:extLst>
          </p:cNvPr>
          <p:cNvSpPr/>
          <p:nvPr/>
        </p:nvSpPr>
        <p:spPr>
          <a:xfrm>
            <a:off x="7469608" y="2717913"/>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06892" y="4083117"/>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11146" y="3393461"/>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8" name="Picture 12">
            <a:extLst>
              <a:ext uri="{FF2B5EF4-FFF2-40B4-BE49-F238E27FC236}">
                <a16:creationId xmlns:a16="http://schemas.microsoft.com/office/drawing/2014/main" id="{87918D83-09B6-DF4C-BA69-E4A4BF40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55" y="1293670"/>
            <a:ext cx="2661040" cy="34081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EF98B5-2BC3-9F46-8CA0-A16880EF48BA}"/>
              </a:ext>
            </a:extLst>
          </p:cNvPr>
          <p:cNvSpPr txBox="1"/>
          <p:nvPr/>
        </p:nvSpPr>
        <p:spPr>
          <a:xfrm>
            <a:off x="62917" y="1118451"/>
            <a:ext cx="440273" cy="369332"/>
          </a:xfrm>
          <a:prstGeom prst="rect">
            <a:avLst/>
          </a:prstGeom>
          <a:noFill/>
        </p:spPr>
        <p:txBody>
          <a:bodyPr wrap="square" rtlCol="0">
            <a:spAutoFit/>
          </a:bodyPr>
          <a:lstStyle/>
          <a:p>
            <a:pPr algn="ctr"/>
            <a:r>
              <a:rPr lang="en-US" b="1" dirty="0">
                <a:solidFill>
                  <a:srgbClr val="00275E"/>
                </a:solidFill>
              </a:rPr>
              <a:t>A</a:t>
            </a:r>
          </a:p>
        </p:txBody>
      </p:sp>
    </p:spTree>
    <p:extLst>
      <p:ext uri="{BB962C8B-B14F-4D97-AF65-F5344CB8AC3E}">
        <p14:creationId xmlns:p14="http://schemas.microsoft.com/office/powerpoint/2010/main" val="3041324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716578" cy="270933"/>
          </a:xfrm>
        </p:spPr>
        <p:txBody>
          <a:bodyPr/>
          <a:lstStyle/>
          <a:p>
            <a:r>
              <a:rPr lang="en-GB" sz="1700" dirty="0">
                <a:solidFill>
                  <a:srgbClr val="00275E"/>
                </a:solidFill>
              </a:rPr>
              <a:t>Description and status of features in the Chance Quality model from which predictions of the Metrica Shot data were made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Features Selection 1/3 – Selected Features for the Final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1205438565"/>
              </p:ext>
            </p:extLst>
          </p:nvPr>
        </p:nvGraphicFramePr>
        <p:xfrm>
          <a:off x="394864" y="1257763"/>
          <a:ext cx="11409786" cy="4497278"/>
        </p:xfrm>
        <a:graphic>
          <a:graphicData uri="http://schemas.openxmlformats.org/drawingml/2006/table">
            <a:tbl>
              <a:tblPr firstRow="1" bandRow="1">
                <a:tableStyleId>{5C22544A-7EE6-4342-B048-85BDC9FD1C3A}</a:tableStyleId>
              </a:tblPr>
              <a:tblGrid>
                <a:gridCol w="2529405">
                  <a:extLst>
                    <a:ext uri="{9D8B030D-6E8A-4147-A177-3AD203B41FA5}">
                      <a16:colId xmlns:a16="http://schemas.microsoft.com/office/drawing/2014/main" val="2975947328"/>
                    </a:ext>
                  </a:extLst>
                </a:gridCol>
                <a:gridCol w="2136618">
                  <a:extLst>
                    <a:ext uri="{9D8B030D-6E8A-4147-A177-3AD203B41FA5}">
                      <a16:colId xmlns:a16="http://schemas.microsoft.com/office/drawing/2014/main" val="1962607429"/>
                    </a:ext>
                  </a:extLst>
                </a:gridCol>
                <a:gridCol w="6743763">
                  <a:extLst>
                    <a:ext uri="{9D8B030D-6E8A-4147-A177-3AD203B41FA5}">
                      <a16:colId xmlns:a16="http://schemas.microsoft.com/office/drawing/2014/main" val="1270954315"/>
                    </a:ext>
                  </a:extLst>
                </a:gridCol>
              </a:tblGrid>
              <a:tr h="322408">
                <a:tc>
                  <a:txBody>
                    <a:bodyPr/>
                    <a:lstStyle/>
                    <a:p>
                      <a:pPr algn="ctr"/>
                      <a:r>
                        <a:rPr lang="en-US" sz="1600" dirty="0"/>
                        <a:t>Feature</a:t>
                      </a:r>
                    </a:p>
                  </a:txBody>
                  <a:tcPr anchor="ctr"/>
                </a:tc>
                <a:tc>
                  <a:txBody>
                    <a:bodyPr/>
                    <a:lstStyle/>
                    <a:p>
                      <a:pPr algn="ctr"/>
                      <a:r>
                        <a:rPr lang="en-US" sz="1600" dirty="0"/>
                        <a:t>Used in Final Model</a:t>
                      </a:r>
                    </a:p>
                  </a:txBody>
                  <a:tcPr anchor="ctr"/>
                </a:tc>
                <a:tc>
                  <a:txBody>
                    <a:bodyPr/>
                    <a:lstStyle/>
                    <a:p>
                      <a:pPr algn="ctr"/>
                      <a:r>
                        <a:rPr lang="en-US" sz="1600" dirty="0"/>
                        <a:t>Description</a:t>
                      </a:r>
                    </a:p>
                  </a:txBody>
                  <a:tcPr anchor="ctr"/>
                </a:tc>
                <a:extLst>
                  <a:ext uri="{0D108BD9-81ED-4DB2-BD59-A6C34878D82A}">
                    <a16:rowId xmlns:a16="http://schemas.microsoft.com/office/drawing/2014/main" val="413359859"/>
                  </a:ext>
                </a:extLst>
              </a:tr>
              <a:tr h="410338">
                <a:tc>
                  <a:txBody>
                    <a:bodyPr/>
                    <a:lstStyle/>
                    <a:p>
                      <a:r>
                        <a:rPr lang="en-US" sz="1200" b="1" dirty="0" err="1">
                          <a:solidFill>
                            <a:srgbClr val="0D0D0D"/>
                          </a:solidFill>
                        </a:rPr>
                        <a:t>distance_to_goalM</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distance the shot was taken along the y-axis in relation to the goal, in meters.</a:t>
                      </a:r>
                    </a:p>
                  </a:txBody>
                  <a:tcPr anchor="ctr"/>
                </a:tc>
                <a:extLst>
                  <a:ext uri="{0D108BD9-81ED-4DB2-BD59-A6C34878D82A}">
                    <a16:rowId xmlns:a16="http://schemas.microsoft.com/office/drawing/2014/main" val="822975819"/>
                  </a:ext>
                </a:extLst>
              </a:tr>
              <a:tr h="410338">
                <a:tc>
                  <a:txBody>
                    <a:bodyPr/>
                    <a:lstStyle/>
                    <a:p>
                      <a:r>
                        <a:rPr lang="en-US" sz="1200" b="1" dirty="0" err="1">
                          <a:solidFill>
                            <a:srgbClr val="0D0D0D"/>
                          </a:solidFill>
                        </a:rPr>
                        <a:t>distance_to_centerM</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Continuous feature that determines the distance the shot was taken along the x-axis in relation to the center of the pitch, in meters.</a:t>
                      </a:r>
                    </a:p>
                  </a:txBody>
                  <a:tcPr anchor="ctr"/>
                </a:tc>
                <a:extLst>
                  <a:ext uri="{0D108BD9-81ED-4DB2-BD59-A6C34878D82A}">
                    <a16:rowId xmlns:a16="http://schemas.microsoft.com/office/drawing/2014/main" val="2587958632"/>
                  </a:ext>
                </a:extLst>
              </a:tr>
              <a:tr h="322408">
                <a:tc>
                  <a:txBody>
                    <a:bodyPr/>
                    <a:lstStyle/>
                    <a:p>
                      <a:r>
                        <a:rPr lang="en-US" sz="1200" b="1" dirty="0">
                          <a:solidFill>
                            <a:srgbClr val="0D0D0D"/>
                          </a:solidFill>
                        </a:rPr>
                        <a:t>angle</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Yes</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angle in which the shot was taken to the goal.</a:t>
                      </a:r>
                    </a:p>
                  </a:txBody>
                  <a:tcPr anchor="ctr"/>
                </a:tc>
                <a:extLst>
                  <a:ext uri="{0D108BD9-81ED-4DB2-BD59-A6C34878D82A}">
                    <a16:rowId xmlns:a16="http://schemas.microsoft.com/office/drawing/2014/main" val="2977968338"/>
                  </a:ext>
                </a:extLst>
              </a:tr>
              <a:tr h="410338">
                <a:tc>
                  <a:txBody>
                    <a:bodyPr/>
                    <a:lstStyle/>
                    <a:p>
                      <a:r>
                        <a:rPr lang="en-US" sz="1200" b="1" dirty="0" err="1">
                          <a:solidFill>
                            <a:srgbClr val="0D0D0D"/>
                          </a:solidFill>
                        </a:rPr>
                        <a:t>number_intervening_opponents</a:t>
                      </a:r>
                      <a:endParaRPr lang="en-US" sz="1200" b="1" dirty="0">
                        <a:solidFill>
                          <a:srgbClr val="0D0D0D"/>
                        </a:solidFill>
                      </a:endParaRP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Yes</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number of opposing players that were obscuring the goal at the instant of the shot (from the perspective of the shot-taker).</a:t>
                      </a:r>
                    </a:p>
                  </a:txBody>
                  <a:tcPr anchor="ctr"/>
                </a:tc>
                <a:extLst>
                  <a:ext uri="{0D108BD9-81ED-4DB2-BD59-A6C34878D82A}">
                    <a16:rowId xmlns:a16="http://schemas.microsoft.com/office/drawing/2014/main" val="2315343449"/>
                  </a:ext>
                </a:extLst>
              </a:tr>
              <a:tr h="410338">
                <a:tc>
                  <a:txBody>
                    <a:bodyPr/>
                    <a:lstStyle/>
                    <a:p>
                      <a:r>
                        <a:rPr lang="en-US" sz="1200" b="1" dirty="0" err="1">
                          <a:solidFill>
                            <a:srgbClr val="0D0D0D"/>
                          </a:solidFill>
                        </a:rPr>
                        <a:t>number_intervening_teammates</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number of teammates that are obscuring the goal at the instant of the shot (from the perspective of the shot-taker).</a:t>
                      </a:r>
                    </a:p>
                  </a:txBody>
                  <a:tcPr anchor="ctr"/>
                </a:tc>
                <a:extLst>
                  <a:ext uri="{0D108BD9-81ED-4DB2-BD59-A6C34878D82A}">
                    <a16:rowId xmlns:a16="http://schemas.microsoft.com/office/drawing/2014/main" val="3739924220"/>
                  </a:ext>
                </a:extLst>
              </a:tr>
              <a:tr h="322408">
                <a:tc>
                  <a:txBody>
                    <a:bodyPr/>
                    <a:lstStyle/>
                    <a:p>
                      <a:r>
                        <a:rPr lang="en-US" sz="1200" b="1" dirty="0" err="1">
                          <a:solidFill>
                            <a:srgbClr val="0D0D0D"/>
                          </a:solidFill>
                        </a:rPr>
                        <a:t>is_foot</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shot was taken with the player’s foot, or not.</a:t>
                      </a:r>
                    </a:p>
                  </a:txBody>
                  <a:tcPr anchor="ctr"/>
                </a:tc>
                <a:extLst>
                  <a:ext uri="{0D108BD9-81ED-4DB2-BD59-A6C34878D82A}">
                    <a16:rowId xmlns:a16="http://schemas.microsoft.com/office/drawing/2014/main" val="758471127"/>
                  </a:ext>
                </a:extLst>
              </a:tr>
              <a:tr h="322408">
                <a:tc>
                  <a:txBody>
                    <a:bodyPr/>
                    <a:lstStyle/>
                    <a:p>
                      <a:r>
                        <a:rPr lang="en-US" sz="1200" b="1" dirty="0" err="1">
                          <a:solidFill>
                            <a:srgbClr val="0D0D0D"/>
                          </a:solidFill>
                        </a:rPr>
                        <a:t>is_head</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Boolean feature that indicates whether the shot was taken with the player’s head, or not.</a:t>
                      </a:r>
                    </a:p>
                  </a:txBody>
                  <a:tcPr anchor="ctr"/>
                </a:tc>
                <a:extLst>
                  <a:ext uri="{0D108BD9-81ED-4DB2-BD59-A6C34878D82A}">
                    <a16:rowId xmlns:a16="http://schemas.microsoft.com/office/drawing/2014/main" val="852955605"/>
                  </a:ext>
                </a:extLst>
              </a:tr>
              <a:tr h="410338">
                <a:tc>
                  <a:txBody>
                    <a:bodyPr/>
                    <a:lstStyle/>
                    <a:p>
                      <a:r>
                        <a:rPr lang="en-US" sz="1200" b="1" dirty="0" err="1">
                          <a:solidFill>
                            <a:srgbClr val="0D0D0D"/>
                          </a:solidFill>
                        </a:rPr>
                        <a:t>is_high_interference</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shooter experience a High level of interference (multiple defenders in close proximity and interfering with the shot).</a:t>
                      </a:r>
                    </a:p>
                  </a:txBody>
                  <a:tcPr anchor="ctr"/>
                </a:tc>
                <a:extLst>
                  <a:ext uri="{0D108BD9-81ED-4DB2-BD59-A6C34878D82A}">
                    <a16:rowId xmlns:a16="http://schemas.microsoft.com/office/drawing/2014/main" val="2582939773"/>
                  </a:ext>
                </a:extLst>
              </a:tr>
              <a:tr h="410338">
                <a:tc>
                  <a:txBody>
                    <a:bodyPr/>
                    <a:lstStyle/>
                    <a:p>
                      <a:r>
                        <a:rPr lang="en-US" sz="1200" b="1" dirty="0" err="1">
                          <a:solidFill>
                            <a:srgbClr val="0D0D0D"/>
                          </a:solidFill>
                        </a:rPr>
                        <a:t>is_medium_interference</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Boolean feature that indicates whether the shooter experience a Medium level of interference (a single defender was in close proximity to the shot-taker).</a:t>
                      </a:r>
                    </a:p>
                  </a:txBody>
                  <a:tcPr anchor="ctr"/>
                </a:tc>
                <a:extLst>
                  <a:ext uri="{0D108BD9-81ED-4DB2-BD59-A6C34878D82A}">
                    <a16:rowId xmlns:a16="http://schemas.microsoft.com/office/drawing/2014/main" val="2002703367"/>
                  </a:ext>
                </a:extLst>
              </a:tr>
              <a:tr h="41033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is_low_interference</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shooter experience a High level of interference (no or minimal interference).</a:t>
                      </a:r>
                    </a:p>
                  </a:txBody>
                  <a:tcPr anchor="ctr"/>
                </a:tc>
                <a:extLst>
                  <a:ext uri="{0D108BD9-81ED-4DB2-BD59-A6C34878D82A}">
                    <a16:rowId xmlns:a16="http://schemas.microsoft.com/office/drawing/2014/main" val="2045439223"/>
                  </a:ext>
                </a:extLst>
              </a:tr>
              <a:tr h="32240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header_distance_to_goalM</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distance that a headed chance was taken from.</a:t>
                      </a:r>
                    </a:p>
                  </a:txBody>
                  <a:tcPr anchor="ctr"/>
                </a:tc>
                <a:extLst>
                  <a:ext uri="{0D108BD9-81ED-4DB2-BD59-A6C34878D82A}">
                    <a16:rowId xmlns:a16="http://schemas.microsoft.com/office/drawing/2014/main" val="2481460196"/>
                  </a:ext>
                </a:extLst>
              </a:tr>
            </a:tbl>
          </a:graphicData>
        </a:graphic>
      </p:graphicFrame>
    </p:spTree>
    <p:extLst>
      <p:ext uri="{BB962C8B-B14F-4D97-AF65-F5344CB8AC3E}">
        <p14:creationId xmlns:p14="http://schemas.microsoft.com/office/powerpoint/2010/main" val="3104609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615626" cy="270933"/>
          </a:xfrm>
        </p:spPr>
        <p:txBody>
          <a:bodyPr/>
          <a:lstStyle/>
          <a:p>
            <a:r>
              <a:rPr lang="en-GB" dirty="0">
                <a:solidFill>
                  <a:srgbClr val="00275E"/>
                </a:solidFill>
              </a:rPr>
              <a:t>Selected of key features I would like to include in an a Chance Quality Model given a full Event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724091" cy="475357"/>
          </a:xfrm>
        </p:spPr>
        <p:txBody>
          <a:bodyPr/>
          <a:lstStyle/>
          <a:p>
            <a:r>
              <a:rPr lang="en-GB" sz="2800" dirty="0">
                <a:solidFill>
                  <a:srgbClr val="28A0D3"/>
                </a:solidFill>
              </a:rPr>
              <a:t>Features Selection 2/3 – Wishlist Features with Complete Event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834539570"/>
              </p:ext>
            </p:extLst>
          </p:nvPr>
        </p:nvGraphicFramePr>
        <p:xfrm>
          <a:off x="394864" y="1214163"/>
          <a:ext cx="11409786" cy="4592748"/>
        </p:xfrm>
        <a:graphic>
          <a:graphicData uri="http://schemas.openxmlformats.org/drawingml/2006/table">
            <a:tbl>
              <a:tblPr firstRow="1" bandRow="1">
                <a:tableStyleId>{5C22544A-7EE6-4342-B048-85BDC9FD1C3A}</a:tableStyleId>
              </a:tblPr>
              <a:tblGrid>
                <a:gridCol w="2793504">
                  <a:extLst>
                    <a:ext uri="{9D8B030D-6E8A-4147-A177-3AD203B41FA5}">
                      <a16:colId xmlns:a16="http://schemas.microsoft.com/office/drawing/2014/main" val="2975947328"/>
                    </a:ext>
                  </a:extLst>
                </a:gridCol>
                <a:gridCol w="8616282">
                  <a:extLst>
                    <a:ext uri="{9D8B030D-6E8A-4147-A177-3AD203B41FA5}">
                      <a16:colId xmlns:a16="http://schemas.microsoft.com/office/drawing/2014/main" val="1270954315"/>
                    </a:ext>
                  </a:extLst>
                </a:gridCol>
              </a:tblGrid>
              <a:tr h="376134">
                <a:tc>
                  <a:txBody>
                    <a:bodyPr/>
                    <a:lstStyle/>
                    <a:p>
                      <a:r>
                        <a:rPr lang="en-US" sz="1600" dirty="0"/>
                        <a:t>Feature</a:t>
                      </a:r>
                    </a:p>
                  </a:txBody>
                  <a:tcPr anchor="ctr"/>
                </a:tc>
                <a:tc>
                  <a:txBody>
                    <a:bodyPr/>
                    <a:lstStyle/>
                    <a:p>
                      <a:r>
                        <a:rPr lang="en-US" sz="1600" dirty="0"/>
                        <a:t>Description</a:t>
                      </a:r>
                    </a:p>
                  </a:txBody>
                  <a:tcPr anchor="ctr"/>
                </a:tc>
                <a:extLst>
                  <a:ext uri="{0D108BD9-81ED-4DB2-BD59-A6C34878D82A}">
                    <a16:rowId xmlns:a16="http://schemas.microsoft.com/office/drawing/2014/main" val="413359859"/>
                  </a:ext>
                </a:extLst>
              </a:tr>
              <a:tr h="946051">
                <a:tc>
                  <a:txBody>
                    <a:bodyPr/>
                    <a:lstStyle/>
                    <a:p>
                      <a:r>
                        <a:rPr lang="en-US" sz="1200" b="1" dirty="0" err="1">
                          <a:solidFill>
                            <a:srgbClr val="0D0D0D"/>
                          </a:solidFill>
                        </a:rPr>
                        <a:t>is_strong_foot</a:t>
                      </a:r>
                      <a:endParaRPr lang="en-US" sz="1200" b="1" dirty="0">
                        <a:solidFill>
                          <a:srgbClr val="0D0D0D"/>
                        </a:solidFill>
                      </a:endParaRPr>
                    </a:p>
                  </a:txBody>
                  <a:tcPr anchor="ctr"/>
                </a:tc>
                <a:tc>
                  <a:txBody>
                    <a:bodyPr/>
                    <a:lstStyle/>
                    <a:p>
                      <a:r>
                        <a:rPr lang="en-US" sz="1200" dirty="0">
                          <a:solidFill>
                            <a:srgbClr val="0D0D0D"/>
                          </a:solidFill>
                        </a:rPr>
                        <a:t>Categorical feature that determines whether or not the shot was taken with the player’s preferred foot. This can be determined from player bio data, or, it by taking a full set of Event data, </a:t>
                      </a:r>
                      <a:r>
                        <a:rPr lang="en-US" sz="1200" dirty="0" err="1">
                          <a:solidFill>
                            <a:srgbClr val="0D0D0D"/>
                          </a:solidFill>
                        </a:rPr>
                        <a:t>analysing</a:t>
                      </a:r>
                      <a:r>
                        <a:rPr lang="en-US" sz="1200" dirty="0">
                          <a:solidFill>
                            <a:srgbClr val="0D0D0D"/>
                          </a:solidFill>
                        </a:rPr>
                        <a:t> how many actions were done per foot in a match, per player, and assigning the most used foot as the preferred foot. From the data, we can then compare that player's preferred foot to the foot with which each shot was taken and determine whether it was taken with their strongest foot, using a Boolean </a:t>
                      </a:r>
                      <a:r>
                        <a:rPr lang="en-US" sz="1200" dirty="0" err="1">
                          <a:solidFill>
                            <a:srgbClr val="0D0D0D"/>
                          </a:solidFill>
                        </a:rPr>
                        <a:t>is_strong_foot</a:t>
                      </a:r>
                      <a:r>
                        <a:rPr lang="en-US" sz="1200" dirty="0">
                          <a:solidFill>
                            <a:srgbClr val="0D0D0D"/>
                          </a:solidFill>
                        </a:rPr>
                        <a:t> attribute, and also a </a:t>
                      </a:r>
                      <a:r>
                        <a:rPr lang="en-US" sz="1200" dirty="0" err="1">
                          <a:solidFill>
                            <a:srgbClr val="0D0D0D"/>
                          </a:solidFill>
                        </a:rPr>
                        <a:t>is_weak_foot</a:t>
                      </a:r>
                      <a:r>
                        <a:rPr lang="en-US" sz="1200" dirty="0">
                          <a:solidFill>
                            <a:srgbClr val="0D0D0D"/>
                          </a:solidFill>
                        </a:rPr>
                        <a:t> attribute.</a:t>
                      </a:r>
                    </a:p>
                  </a:txBody>
                  <a:tcPr anchor="ctr"/>
                </a:tc>
                <a:extLst>
                  <a:ext uri="{0D108BD9-81ED-4DB2-BD59-A6C34878D82A}">
                    <a16:rowId xmlns:a16="http://schemas.microsoft.com/office/drawing/2014/main" val="822975819"/>
                  </a:ext>
                </a:extLst>
              </a:tr>
              <a:tr h="430023">
                <a:tc>
                  <a:txBody>
                    <a:bodyPr/>
                    <a:lstStyle/>
                    <a:p>
                      <a:r>
                        <a:rPr lang="en-US" sz="1200" b="1" dirty="0" err="1">
                          <a:solidFill>
                            <a:srgbClr val="0D0D0D"/>
                          </a:solidFill>
                        </a:rPr>
                        <a:t>is_counter_attack</a:t>
                      </a:r>
                      <a:endParaRPr lang="en-US" sz="1200" b="1" dirty="0">
                        <a:solidFill>
                          <a:srgbClr val="0D0D0D"/>
                        </a:solidFill>
                      </a:endParaRPr>
                    </a:p>
                  </a:txBody>
                  <a:tcPr anchor="ctr"/>
                </a:tc>
                <a:tc>
                  <a:txBody>
                    <a:bodyPr/>
                    <a:lstStyle/>
                    <a:p>
                      <a:r>
                        <a:rPr lang="en-US" sz="1200" dirty="0">
                          <a:solidFill>
                            <a:srgbClr val="0D0D0D"/>
                          </a:solidFill>
                        </a:rPr>
                        <a:t>Boolean feature to indicate if the shoot was part of a counter attack or not. This can be determined using the position on the pitch from which a ball was won and the number of opposing defenders behind the ball, relative to the attack team. </a:t>
                      </a:r>
                    </a:p>
                  </a:txBody>
                  <a:tcPr anchor="ctr"/>
                </a:tc>
                <a:extLst>
                  <a:ext uri="{0D108BD9-81ED-4DB2-BD59-A6C34878D82A}">
                    <a16:rowId xmlns:a16="http://schemas.microsoft.com/office/drawing/2014/main" val="2587958632"/>
                  </a:ext>
                </a:extLst>
              </a:tr>
              <a:tr h="430023">
                <a:tc>
                  <a:txBody>
                    <a:bodyPr/>
                    <a:lstStyle/>
                    <a:p>
                      <a:r>
                        <a:rPr lang="en-US" sz="1200" b="1" dirty="0" err="1">
                          <a:solidFill>
                            <a:srgbClr val="0D0D0D"/>
                          </a:solidFill>
                        </a:rPr>
                        <a:t>is_smart_pass</a:t>
                      </a:r>
                      <a:endParaRPr lang="en-US" sz="12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the assist for the shot broken through the opponents line. This can be used as part of determining the assist type.</a:t>
                      </a:r>
                    </a:p>
                  </a:txBody>
                  <a:tcPr anchor="ctr"/>
                </a:tc>
                <a:extLst>
                  <a:ext uri="{0D108BD9-81ED-4DB2-BD59-A6C34878D82A}">
                    <a16:rowId xmlns:a16="http://schemas.microsoft.com/office/drawing/2014/main" val="2977968338"/>
                  </a:ext>
                </a:extLst>
              </a:tr>
              <a:tr h="376134">
                <a:tc>
                  <a:txBody>
                    <a:bodyPr/>
                    <a:lstStyle/>
                    <a:p>
                      <a:r>
                        <a:rPr lang="en-US" sz="1200" b="1" dirty="0" err="1">
                          <a:solidFill>
                            <a:srgbClr val="0D0D0D"/>
                          </a:solidFill>
                        </a:rPr>
                        <a:t>is_from_cross</a:t>
                      </a:r>
                      <a:endParaRPr lang="en-US" sz="12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a goal was scored from a cross. This can be used as part of determining the assist type.</a:t>
                      </a:r>
                    </a:p>
                  </a:txBody>
                  <a:tcPr anchor="ctr"/>
                </a:tc>
                <a:extLst>
                  <a:ext uri="{0D108BD9-81ED-4DB2-BD59-A6C34878D82A}">
                    <a16:rowId xmlns:a16="http://schemas.microsoft.com/office/drawing/2014/main" val="2315343449"/>
                  </a:ext>
                </a:extLst>
              </a:tr>
              <a:tr h="774042">
                <a:tc>
                  <a:txBody>
                    <a:bodyPr/>
                    <a:lstStyle/>
                    <a:p>
                      <a:r>
                        <a:rPr lang="en-US" sz="1200" b="1" dirty="0" err="1">
                          <a:solidFill>
                            <a:srgbClr val="0D0D0D"/>
                          </a:solidFill>
                        </a:rPr>
                        <a:t>time_from_previous_shot</a:t>
                      </a:r>
                      <a:endParaRPr lang="en-US" sz="1200" b="1" dirty="0">
                        <a:solidFill>
                          <a:srgbClr val="0D0D0D"/>
                        </a:solidFill>
                      </a:endParaRPr>
                    </a:p>
                  </a:txBody>
                  <a:tcPr anchor="ctr"/>
                </a:tc>
                <a:tc>
                  <a:txBody>
                    <a:bodyPr/>
                    <a:lstStyle/>
                    <a:p>
                      <a:r>
                        <a:rPr lang="en-US" sz="1200" dirty="0">
                          <a:solidFill>
                            <a:srgbClr val="0D0D0D"/>
                          </a:solidFill>
                        </a:rPr>
                        <a:t>Time in seconds from the last shot of the same team in the same half of the same game. This can be taken on further to determine whether a shot was taken from before and is likely a rebound i.e. </a:t>
                      </a:r>
                      <a:r>
                        <a:rPr lang="en-US" sz="1200" dirty="0" err="1">
                          <a:solidFill>
                            <a:srgbClr val="0D0D0D"/>
                          </a:solidFill>
                        </a:rPr>
                        <a:t>is_shot_before</a:t>
                      </a:r>
                      <a:r>
                        <a:rPr lang="en-US" sz="1200" dirty="0">
                          <a:solidFill>
                            <a:srgbClr val="0D0D0D"/>
                          </a:solidFill>
                        </a:rPr>
                        <a:t> or </a:t>
                      </a:r>
                      <a:r>
                        <a:rPr lang="en-US" sz="1200" dirty="0" err="1">
                          <a:solidFill>
                            <a:srgbClr val="0D0D0D"/>
                          </a:solidFill>
                        </a:rPr>
                        <a:t>is_rebound</a:t>
                      </a:r>
                      <a:r>
                        <a:rPr lang="en-US" sz="1200" dirty="0">
                          <a:solidFill>
                            <a:srgbClr val="0D0D0D"/>
                          </a:solidFill>
                        </a:rPr>
                        <a:t>. This is  of interest as it can determine whether the goalkeeper is out of position and making a reflex save, with the subsequent shot being in a state different to that of a normal shot in that position.</a:t>
                      </a:r>
                    </a:p>
                  </a:txBody>
                  <a:tcPr anchor="ctr"/>
                </a:tc>
                <a:extLst>
                  <a:ext uri="{0D108BD9-81ED-4DB2-BD59-A6C34878D82A}">
                    <a16:rowId xmlns:a16="http://schemas.microsoft.com/office/drawing/2014/main" val="3739924220"/>
                  </a:ext>
                </a:extLst>
              </a:tr>
              <a:tr h="430023">
                <a:tc>
                  <a:txBody>
                    <a:bodyPr/>
                    <a:lstStyle/>
                    <a:p>
                      <a:r>
                        <a:rPr lang="en-US" sz="1200" b="1" dirty="0">
                          <a:solidFill>
                            <a:srgbClr val="0D0D0D"/>
                          </a:solidFill>
                        </a:rPr>
                        <a:t>is_1_on_1</a:t>
                      </a:r>
                    </a:p>
                  </a:txBody>
                  <a:tcPr anchor="ctr"/>
                </a:tc>
                <a:tc>
                  <a:txBody>
                    <a:bodyPr/>
                    <a:lstStyle/>
                    <a:p>
                      <a:r>
                        <a:rPr lang="en-US" sz="1200" dirty="0">
                          <a:solidFill>
                            <a:srgbClr val="0D0D0D"/>
                          </a:solidFill>
                        </a:rPr>
                        <a:t>Boolean feature to indicate whether the shot was taken from a 1-on-1 situation i.e. the shot taker just has the goalkeeper to beat.</a:t>
                      </a:r>
                    </a:p>
                  </a:txBody>
                  <a:tcPr anchor="ctr"/>
                </a:tc>
                <a:extLst>
                  <a:ext uri="{0D108BD9-81ED-4DB2-BD59-A6C34878D82A}">
                    <a16:rowId xmlns:a16="http://schemas.microsoft.com/office/drawing/2014/main" val="3991623825"/>
                  </a:ext>
                </a:extLst>
              </a:tr>
              <a:tr h="602033">
                <a:tc>
                  <a:txBody>
                    <a:bodyPr/>
                    <a:lstStyle/>
                    <a:p>
                      <a:r>
                        <a:rPr lang="en-US" sz="1200" b="1" dirty="0" err="1">
                          <a:solidFill>
                            <a:srgbClr val="0D0D0D"/>
                          </a:solidFill>
                        </a:rPr>
                        <a:t>game_state</a:t>
                      </a:r>
                      <a:endParaRPr lang="en-US" sz="1200" b="1" dirty="0">
                        <a:solidFill>
                          <a:srgbClr val="0D0D0D"/>
                        </a:solidFill>
                      </a:endParaRPr>
                    </a:p>
                  </a:txBody>
                  <a:tcPr anchor="ctr"/>
                </a:tc>
                <a:tc>
                  <a:txBody>
                    <a:bodyPr/>
                    <a:lstStyle/>
                    <a:p>
                      <a:r>
                        <a:rPr lang="en-US" sz="1200" dirty="0">
                          <a:solidFill>
                            <a:srgbClr val="0D0D0D"/>
                          </a:solidFill>
                        </a:rPr>
                        <a:t>Categorical feature to indicate whether the shooting team is winning, drawing, or losing. As Michael Caley noted in his Expected Goals model, features for the game state (e.g. winning) appear be capturing latent factors that cannot be observed in the event data, such as the amount of defensive pressure asserted at the time the shot is taken. </a:t>
                      </a:r>
                    </a:p>
                  </a:txBody>
                  <a:tcPr anchor="ctr"/>
                </a:tc>
                <a:extLst>
                  <a:ext uri="{0D108BD9-81ED-4DB2-BD59-A6C34878D82A}">
                    <a16:rowId xmlns:a16="http://schemas.microsoft.com/office/drawing/2014/main" val="3482510239"/>
                  </a:ext>
                </a:extLst>
              </a:tr>
            </a:tbl>
          </a:graphicData>
        </a:graphic>
      </p:graphicFrame>
      <p:sp>
        <p:nvSpPr>
          <p:cNvPr id="9" name="Rectangle 8">
            <a:extLst>
              <a:ext uri="{FF2B5EF4-FFF2-40B4-BE49-F238E27FC236}">
                <a16:creationId xmlns:a16="http://schemas.microsoft.com/office/drawing/2014/main" id="{1D57D880-EF92-C44C-B8C8-540F295D51DA}"/>
              </a:ext>
            </a:extLst>
          </p:cNvPr>
          <p:cNvSpPr/>
          <p:nvPr/>
        </p:nvSpPr>
        <p:spPr>
          <a:xfrm>
            <a:off x="7977870" y="1051089"/>
            <a:ext cx="3298600" cy="419252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Reference Sam Green and Michael Caley’s models here.</a:t>
            </a:r>
            <a:br>
              <a:rPr lang="en-GB" sz="1400" dirty="0">
                <a:solidFill>
                  <a:srgbClr val="0D0D0D"/>
                </a:solidFill>
                <a:latin typeface="Arial" panose="020B0604020202020204" pitchFamily="34" charset="0"/>
                <a:cs typeface="Arial" panose="020B0604020202020204" pitchFamily="34" charset="0"/>
              </a:rPr>
            </a:br>
            <a:endParaRPr lang="en-GB" sz="1400" dirty="0">
              <a:solidFill>
                <a:srgbClr val="0D0D0D"/>
              </a:solidFill>
              <a:latin typeface="Arial" panose="020B0604020202020204" pitchFamily="34" charset="0"/>
              <a:cs typeface="Arial" panose="020B0604020202020204" pitchFamily="34" charset="0"/>
            </a:endParaRPr>
          </a:p>
          <a:p>
            <a:r>
              <a:rPr lang="en-GB" sz="1400" dirty="0">
                <a:solidFill>
                  <a:srgbClr val="0D0D0D"/>
                </a:solidFill>
                <a:latin typeface="Arial" panose="020B0604020202020204" pitchFamily="34" charset="0"/>
                <a:ea typeface="Heiti SC Medium" pitchFamily="2" charset="-128"/>
                <a:cs typeface="Arial" panose="020B0604020202020204" pitchFamily="34" charset="0"/>
              </a:rPr>
              <a:t>Double check and see if there’s some more potential features to including:</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‘League’</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‘Big Chance’ (</a:t>
            </a:r>
            <a:r>
              <a:rPr lang="en-GB" sz="1400" dirty="0" err="1">
                <a:solidFill>
                  <a:srgbClr val="0D0D0D"/>
                </a:solidFill>
                <a:latin typeface="Arial" panose="020B0604020202020204" pitchFamily="34" charset="0"/>
                <a:ea typeface="Heiti SC Medium" pitchFamily="2" charset="-128"/>
                <a:cs typeface="Arial" panose="020B0604020202020204" pitchFamily="34" charset="0"/>
              </a:rPr>
              <a:t>Opta</a:t>
            </a:r>
            <a:r>
              <a:rPr lang="en-GB" sz="1400" dirty="0">
                <a:solidFill>
                  <a:srgbClr val="0D0D0D"/>
                </a:solidFill>
                <a:latin typeface="Arial" panose="020B0604020202020204" pitchFamily="34" charset="0"/>
                <a:ea typeface="Heiti SC Medium" pitchFamily="2" charset="-128"/>
                <a:cs typeface="Arial" panose="020B0604020202020204" pitchFamily="34" charset="0"/>
              </a:rPr>
              <a:t> speciality)</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Post take-on/dribble</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Fast break (different to counterattack)</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Establish possession</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Relative angle to the goal – the angle to the nearest post</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Interaction between the distance and angle</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Dribble distance</a:t>
            </a:r>
          </a:p>
          <a:p>
            <a:pPr marL="285750" indent="-285750">
              <a:buFontTx/>
              <a:buChar char="-"/>
            </a:pPr>
            <a:r>
              <a:rPr lang="en-GB" sz="1400" dirty="0">
                <a:solidFill>
                  <a:srgbClr val="0D0D0D"/>
                </a:solidFill>
                <a:latin typeface="Arial" panose="020B0604020202020204" pitchFamily="34" charset="0"/>
                <a:ea typeface="Heiti SC Medium" pitchFamily="2" charset="-128"/>
                <a:cs typeface="Arial" panose="020B0604020202020204" pitchFamily="34" charset="0"/>
              </a:rPr>
              <a:t>Error – whether the shot follows an error</a:t>
            </a:r>
          </a:p>
        </p:txBody>
      </p:sp>
    </p:spTree>
    <p:extLst>
      <p:ext uri="{BB962C8B-B14F-4D97-AF65-F5344CB8AC3E}">
        <p14:creationId xmlns:p14="http://schemas.microsoft.com/office/powerpoint/2010/main" val="1625524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5498509" cy="4558113"/>
          </a:xfrm>
        </p:spPr>
        <p:txBody>
          <a:bodyPr lIns="0" tIns="0" rIns="0" bIns="0" anchor="t">
            <a:noAutofit/>
          </a:bodyPr>
          <a:lstStyle/>
          <a:p>
            <a:pPr marL="0" indent="0">
              <a:buNone/>
            </a:pPr>
            <a:r>
              <a:rPr lang="en-GB" sz="1000" b="1" dirty="0">
                <a:solidFill>
                  <a:srgbClr val="0D0D0D"/>
                </a:solidFill>
              </a:rPr>
              <a:t>Sam Green’s original model with </a:t>
            </a:r>
            <a:r>
              <a:rPr lang="en-GB" sz="1000" b="1" dirty="0" err="1">
                <a:solidFill>
                  <a:srgbClr val="0D0D0D"/>
                </a:solidFill>
              </a:rPr>
              <a:t>Opta</a:t>
            </a:r>
            <a:r>
              <a:rPr lang="en-GB" sz="1000" b="1" dirty="0">
                <a:solidFill>
                  <a:srgbClr val="0D0D0D"/>
                </a:solidFill>
              </a:rPr>
              <a:t>:</a:t>
            </a:r>
          </a:p>
          <a:p>
            <a:pPr marL="0" indent="0">
              <a:buNone/>
            </a:pPr>
            <a:endParaRPr lang="en-GB" sz="1000" dirty="0">
              <a:solidFill>
                <a:srgbClr val="0D0D0D"/>
              </a:solidFill>
            </a:endParaRPr>
          </a:p>
          <a:p>
            <a:r>
              <a:rPr lang="en-GB" sz="1000" dirty="0">
                <a:solidFill>
                  <a:srgbClr val="0D0D0D"/>
                </a:solidFill>
              </a:rPr>
              <a:t>Distance - distance to the middle of the goal (the mid-point between the goalposts).</a:t>
            </a:r>
          </a:p>
          <a:p>
            <a:endParaRPr lang="en-GB" sz="1000" dirty="0">
              <a:solidFill>
                <a:srgbClr val="0D0D0D"/>
              </a:solidFill>
            </a:endParaRPr>
          </a:p>
          <a:p>
            <a:r>
              <a:rPr lang="en-GB" sz="1000" dirty="0">
                <a:solidFill>
                  <a:srgbClr val="0D0D0D"/>
                </a:solidFill>
              </a:rPr>
              <a:t>Visible angle of the goal - the angle formed between the shot location and the two goal posts.</a:t>
            </a:r>
          </a:p>
          <a:p>
            <a:endParaRPr lang="en-GB" sz="1000" dirty="0">
              <a:solidFill>
                <a:srgbClr val="0D0D0D"/>
              </a:solidFill>
            </a:endParaRPr>
          </a:p>
          <a:p>
            <a:r>
              <a:rPr lang="en-GB" sz="1000" dirty="0">
                <a:solidFill>
                  <a:srgbClr val="0D0D0D"/>
                </a:solidFill>
              </a:rPr>
              <a:t>Passage of play - one of open play, direct free kick, set play, corner kick, assisted, and throw-in.</a:t>
            </a:r>
          </a:p>
          <a:p>
            <a:endParaRPr lang="en-GB" sz="1000" dirty="0">
              <a:solidFill>
                <a:srgbClr val="0D0D0D"/>
              </a:solidFill>
            </a:endParaRPr>
          </a:p>
          <a:p>
            <a:r>
              <a:rPr lang="en-GB" sz="1000" dirty="0">
                <a:solidFill>
                  <a:srgbClr val="0D0D0D"/>
                </a:solidFill>
              </a:rPr>
              <a:t>Assist type - one of a long ball, cross, through ball, danger-zone pass, and pull-back.</a:t>
            </a:r>
          </a:p>
          <a:p>
            <a:endParaRPr lang="en-GB" sz="1000" dirty="0">
              <a:solidFill>
                <a:srgbClr val="0D0D0D"/>
              </a:solidFill>
            </a:endParaRPr>
          </a:p>
          <a:p>
            <a:r>
              <a:rPr lang="en-GB" sz="1000" dirty="0">
                <a:solidFill>
                  <a:srgbClr val="0D0D0D"/>
                </a:solidFill>
              </a:rPr>
              <a:t>Post take-on/ dribble - whether the shot follows a previous attempt to beat a player.</a:t>
            </a:r>
          </a:p>
          <a:p>
            <a:endParaRPr lang="en-GB" sz="1000" dirty="0">
              <a:solidFill>
                <a:srgbClr val="0D0D0D"/>
              </a:solidFill>
            </a:endParaRPr>
          </a:p>
          <a:p>
            <a:r>
              <a:rPr lang="en-GB" sz="1000" dirty="0">
                <a:solidFill>
                  <a:srgbClr val="0D0D0D"/>
                </a:solidFill>
              </a:rPr>
              <a:t>Rebound - whether the shot follows a previous shot that has rebounded.</a:t>
            </a:r>
          </a:p>
          <a:p>
            <a:endParaRPr lang="en-GB" sz="1000" dirty="0">
              <a:solidFill>
                <a:srgbClr val="0D0D0D"/>
              </a:solidFill>
            </a:endParaRPr>
          </a:p>
          <a:p>
            <a:r>
              <a:rPr lang="en-GB" sz="1000" dirty="0">
                <a:solidFill>
                  <a:srgbClr val="0D0D0D"/>
                </a:solidFill>
              </a:rPr>
              <a:t>Header - whether the shot came off the attacking player’s head.</a:t>
            </a:r>
          </a:p>
          <a:p>
            <a:endParaRPr lang="en-GB" sz="1000" dirty="0">
              <a:solidFill>
                <a:srgbClr val="0D0D0D"/>
              </a:solidFill>
            </a:endParaRPr>
          </a:p>
          <a:p>
            <a:r>
              <a:rPr lang="en-GB" sz="1000" dirty="0">
                <a:solidFill>
                  <a:srgbClr val="0D0D0D"/>
                </a:solidFill>
              </a:rPr>
              <a:t>1 versus 1 - a shot where there is just one defensive player to score past.</a:t>
            </a:r>
          </a:p>
          <a:p>
            <a:endParaRPr lang="en-GB" sz="1000" dirty="0">
              <a:solidFill>
                <a:srgbClr val="0D0D0D"/>
              </a:solidFill>
            </a:endParaRPr>
          </a:p>
          <a:p>
            <a:r>
              <a:rPr lang="en-GB" sz="1000" dirty="0">
                <a:solidFill>
                  <a:srgbClr val="0D0D0D"/>
                </a:solidFill>
              </a:rPr>
              <a:t>Big chance - a situation where a player should reasonably be expected to score, usually in a one on one scenario or from very close range when the ball has a clear path to goal and there is low to moderate pressure on the shooter (</a:t>
            </a:r>
            <a:r>
              <a:rPr lang="en-GB" sz="1000" dirty="0" err="1">
                <a:solidFill>
                  <a:srgbClr val="0D0D0D"/>
                </a:solidFill>
              </a:rPr>
              <a:t>Opta</a:t>
            </a:r>
            <a:r>
              <a:rPr lang="en-GB" sz="1000" dirty="0">
                <a:solidFill>
                  <a:srgbClr val="0D0D0D"/>
                </a:solidFill>
              </a:rPr>
              <a:t> specific).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Key features as used in the highly regarded </a:t>
            </a:r>
            <a:r>
              <a:rPr lang="en-GB" sz="1800" dirty="0" err="1">
                <a:solidFill>
                  <a:srgbClr val="00275E"/>
                </a:solidFill>
              </a:rPr>
              <a:t>xG</a:t>
            </a:r>
            <a:r>
              <a:rPr lang="en-GB" sz="1800" dirty="0">
                <a:solidFill>
                  <a:srgbClr val="00275E"/>
                </a:solidFill>
              </a:rPr>
              <a:t> models by Sam Green and Michael Caley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724091" cy="475357"/>
          </a:xfrm>
        </p:spPr>
        <p:txBody>
          <a:bodyPr/>
          <a:lstStyle/>
          <a:p>
            <a:pPr>
              <a:defRPr/>
            </a:pPr>
            <a:r>
              <a:rPr lang="en-GB" sz="2600" dirty="0">
                <a:solidFill>
                  <a:srgbClr val="28A0D3"/>
                </a:solidFill>
              </a:rPr>
              <a:t>Features Selection 3/3 – Features Used in Notable Expected Goals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839392"/>
            <a:ext cx="11417300" cy="277907"/>
          </a:xfrm>
        </p:spPr>
        <p:txBody>
          <a:bodyPr/>
          <a:lstStyle/>
          <a:p>
            <a:r>
              <a:rPr lang="en-US" dirty="0"/>
              <a:t>Sam Green’s </a:t>
            </a:r>
            <a:r>
              <a:rPr lang="en-US" dirty="0" err="1"/>
              <a:t>xG</a:t>
            </a:r>
            <a:r>
              <a:rPr lang="en-US" dirty="0"/>
              <a:t> model: </a:t>
            </a:r>
            <a:r>
              <a:rPr lang="en-GB" sz="1000" dirty="0">
                <a:solidFill>
                  <a:srgbClr val="0D0D0D"/>
                </a:solidFill>
                <a:hlinkClick r:id="rId3"/>
              </a:rPr>
              <a:t>https://www.optasportspro.com/news-analysis/assessing-the-performance-of- premier-league-goalscorers/</a:t>
            </a:r>
            <a:r>
              <a:rPr lang="en-GB" sz="1000" dirty="0">
                <a:solidFill>
                  <a:srgbClr val="0D0D0D"/>
                </a:solidFill>
              </a:rPr>
              <a:t> </a:t>
            </a:r>
          </a:p>
          <a:p>
            <a:r>
              <a:rPr lang="en-US" dirty="0"/>
              <a:t>Michael Caley’s </a:t>
            </a:r>
            <a:r>
              <a:rPr lang="en-US" dirty="0" err="1"/>
              <a:t>xG</a:t>
            </a:r>
            <a:r>
              <a:rPr lang="en-US" dirty="0"/>
              <a:t> model: </a:t>
            </a:r>
            <a:r>
              <a:rPr lang="en-US" dirty="0">
                <a:hlinkClick r:id="rId4"/>
              </a:rPr>
              <a:t>https://cartilagefreecaptain.sbnation.com/2014/9/11/6131661/premier-league-projections-2014#methoderology</a:t>
            </a:r>
            <a:r>
              <a:rPr lang="en-US" dirty="0"/>
              <a:t> </a:t>
            </a:r>
          </a:p>
        </p:txBody>
      </p:sp>
      <p:sp>
        <p:nvSpPr>
          <p:cNvPr id="9" name="Text Placeholder 5">
            <a:extLst>
              <a:ext uri="{FF2B5EF4-FFF2-40B4-BE49-F238E27FC236}">
                <a16:creationId xmlns:a16="http://schemas.microsoft.com/office/drawing/2014/main" id="{B3D440BC-C4B3-0D4E-92A6-EF9D57F287F9}"/>
              </a:ext>
            </a:extLst>
          </p:cNvPr>
          <p:cNvSpPr txBox="1">
            <a:spLocks/>
          </p:cNvSpPr>
          <p:nvPr/>
        </p:nvSpPr>
        <p:spPr>
          <a:xfrm>
            <a:off x="6039256" y="1281279"/>
            <a:ext cx="5918790" cy="455811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1000" b="1" dirty="0">
                <a:solidFill>
                  <a:srgbClr val="0D0D0D"/>
                </a:solidFill>
              </a:rPr>
              <a:t>Caley’s model:</a:t>
            </a:r>
          </a:p>
          <a:p>
            <a:pPr marL="0" indent="0">
              <a:buNone/>
            </a:pPr>
            <a:endParaRPr lang="en-GB" sz="1000" dirty="0">
              <a:solidFill>
                <a:srgbClr val="0D0D0D"/>
              </a:solidFill>
            </a:endParaRPr>
          </a:p>
          <a:p>
            <a:r>
              <a:rPr lang="en-GB" sz="1000" dirty="0">
                <a:solidFill>
                  <a:srgbClr val="0D0D0D"/>
                </a:solidFill>
              </a:rPr>
              <a:t>Fast break - an attempt created after the defensive quickly turn defence into attack winning the ball in their own half.</a:t>
            </a:r>
          </a:p>
          <a:p>
            <a:endParaRPr lang="en-GB" sz="1000" dirty="0">
              <a:solidFill>
                <a:srgbClr val="0D0D0D"/>
              </a:solidFill>
            </a:endParaRPr>
          </a:p>
          <a:p>
            <a:r>
              <a:rPr lang="en-GB" sz="1000" dirty="0">
                <a:solidFill>
                  <a:srgbClr val="0D0D0D"/>
                </a:solidFill>
              </a:rPr>
              <a:t>Counterattack – an engineered feature to capture counterattacks that are not marked as fast breaks by </a:t>
            </a:r>
            <a:r>
              <a:rPr lang="en-GB" sz="1000" dirty="0" err="1">
                <a:solidFill>
                  <a:srgbClr val="0D0D0D"/>
                </a:solidFill>
              </a:rPr>
              <a:t>Opta’s</a:t>
            </a:r>
            <a:r>
              <a:rPr lang="en-GB" sz="1000" dirty="0">
                <a:solidFill>
                  <a:srgbClr val="0D0D0D"/>
                </a:solidFill>
              </a:rPr>
              <a:t> coders. Defined as actions that begin with an open play turnover of possession, in which the attacking team moves steadily forward to the goal without recirculating the ball.</a:t>
            </a:r>
          </a:p>
          <a:p>
            <a:endParaRPr lang="en-GB" sz="1000" dirty="0">
              <a:solidFill>
                <a:srgbClr val="0D0D0D"/>
              </a:solidFill>
            </a:endParaRPr>
          </a:p>
          <a:p>
            <a:r>
              <a:rPr lang="en-GB" sz="1000" dirty="0">
                <a:solidFill>
                  <a:srgbClr val="0D0D0D"/>
                </a:solidFill>
              </a:rPr>
              <a:t>Established possession - an engineered feature that is defined as “an attack that involves at least five completed passes in the attacking half without the ball being forced back into the defensive zone.”</a:t>
            </a:r>
          </a:p>
          <a:p>
            <a:endParaRPr lang="en-GB" sz="1000" dirty="0">
              <a:solidFill>
                <a:srgbClr val="0D0D0D"/>
              </a:solidFill>
            </a:endParaRPr>
          </a:p>
          <a:p>
            <a:r>
              <a:rPr lang="en-GB" sz="1000" dirty="0">
                <a:solidFill>
                  <a:srgbClr val="0D0D0D"/>
                </a:solidFill>
              </a:rPr>
              <a:t>Relative angle to the goal - the angle to the nearest post. If a player is in a central position, the angle is 1. If a player is at a 45-degree angle to the nearest post, the angle is 0.5.</a:t>
            </a:r>
          </a:p>
          <a:p>
            <a:endParaRPr lang="en-GB" sz="1000" dirty="0">
              <a:solidFill>
                <a:srgbClr val="0D0D0D"/>
              </a:solidFill>
            </a:endParaRPr>
          </a:p>
          <a:p>
            <a:r>
              <a:rPr lang="en-GB" sz="1000" dirty="0">
                <a:solidFill>
                  <a:srgbClr val="0D0D0D"/>
                </a:solidFill>
              </a:rPr>
              <a:t>Interaction between the distance and angle - an interaction that captures interactions between distance and angle to the goal. The distance to the goal multiplied by the relative angle to the goal.</a:t>
            </a:r>
          </a:p>
          <a:p>
            <a:endParaRPr lang="en-GB" sz="1000" dirty="0">
              <a:solidFill>
                <a:srgbClr val="0D0D0D"/>
              </a:solidFill>
            </a:endParaRPr>
          </a:p>
          <a:p>
            <a:r>
              <a:rPr lang="en-GB" sz="1000" dirty="0">
                <a:solidFill>
                  <a:srgbClr val="0D0D0D"/>
                </a:solidFill>
              </a:rPr>
              <a:t>Dribble distance – the distance a player has dribbled before taking the shot.</a:t>
            </a:r>
          </a:p>
          <a:p>
            <a:endParaRPr lang="en-GB" sz="1000" dirty="0">
              <a:solidFill>
                <a:srgbClr val="0D0D0D"/>
              </a:solidFill>
            </a:endParaRPr>
          </a:p>
          <a:p>
            <a:r>
              <a:rPr lang="en-GB" sz="1000" dirty="0">
                <a:solidFill>
                  <a:srgbClr val="0D0D0D"/>
                </a:solidFill>
              </a:rPr>
              <a:t>Error - whether the shot follows an error by another player.</a:t>
            </a:r>
          </a:p>
          <a:p>
            <a:endParaRPr lang="en-GB" sz="1000" dirty="0">
              <a:solidFill>
                <a:srgbClr val="0D0D0D"/>
              </a:solidFill>
            </a:endParaRPr>
          </a:p>
          <a:p>
            <a:r>
              <a:rPr lang="en-GB" sz="1000" dirty="0">
                <a:solidFill>
                  <a:srgbClr val="0D0D0D"/>
                </a:solidFill>
              </a:rPr>
              <a:t>Body part - the body part used to take the shot.</a:t>
            </a:r>
          </a:p>
          <a:p>
            <a:endParaRPr lang="en-GB" sz="1000" dirty="0">
              <a:solidFill>
                <a:srgbClr val="0D0D0D"/>
              </a:solidFill>
            </a:endParaRPr>
          </a:p>
          <a:p>
            <a:r>
              <a:rPr lang="en-GB" sz="1000" dirty="0">
                <a:solidFill>
                  <a:srgbClr val="0D0D0D"/>
                </a:solidFill>
              </a:rPr>
              <a:t>Game state – the game state is a feature that describes whether the team taking the shot is losing, drawing, or winning the match at the time of the shot.</a:t>
            </a:r>
          </a:p>
          <a:p>
            <a:endParaRPr lang="en-GB" sz="1000" dirty="0">
              <a:solidFill>
                <a:srgbClr val="0D0D0D"/>
              </a:solidFill>
            </a:endParaRPr>
          </a:p>
          <a:p>
            <a:r>
              <a:rPr lang="en-GB" sz="1000" dirty="0">
                <a:solidFill>
                  <a:srgbClr val="0D0D0D"/>
                </a:solidFill>
              </a:rPr>
              <a:t>League - a feature for the league, for example, the Bundesliga or the English Premier League.</a:t>
            </a:r>
          </a:p>
        </p:txBody>
      </p:sp>
    </p:spTree>
    <p:extLst>
      <p:ext uri="{BB962C8B-B14F-4D97-AF65-F5344CB8AC3E}">
        <p14:creationId xmlns:p14="http://schemas.microsoft.com/office/powerpoint/2010/main" val="1915459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11512886" cy="4424524"/>
          </a:xfrm>
        </p:spPr>
        <p:txBody>
          <a:bodyPr lIns="0" tIns="0" rIns="0" bIns="0" anchor="t">
            <a:noAutofit/>
          </a:bodyPr>
          <a:lstStyle/>
          <a:p>
            <a:pPr marL="239395" indent="-239395"/>
            <a:r>
              <a:rPr lang="en-GB" sz="1400" dirty="0">
                <a:solidFill>
                  <a:srgbClr val="0D0D0D"/>
                </a:solidFill>
              </a:rPr>
              <a:t>To be of any use to football practitioners the Expected Goals model must be well calibrated. </a:t>
            </a:r>
          </a:p>
          <a:p>
            <a:pPr marL="239395" indent="-239395"/>
            <a:endParaRPr lang="en-GB" sz="1400" dirty="0">
              <a:solidFill>
                <a:srgbClr val="0D0D0D"/>
              </a:solidFill>
            </a:endParaRPr>
          </a:p>
          <a:p>
            <a:pPr marL="239395" indent="-239395"/>
            <a:r>
              <a:rPr lang="en-GB" sz="1400" dirty="0">
                <a:solidFill>
                  <a:srgbClr val="0D0D0D"/>
                </a:solidFill>
              </a:rPr>
              <a:t>A well calibrated model is one in which a prediction giving an Expected Goal value of 30% likely must result in a goal 30% of the time. This is of absolute importance when working with football practitioners, who most likely have limited-to-no knowledge of data science and will trust the results from the model only if the model output matches the reality.</a:t>
            </a:r>
          </a:p>
          <a:p>
            <a:pPr marL="239395" indent="-239395"/>
            <a:endParaRPr lang="en-GB" sz="1400" dirty="0">
              <a:solidFill>
                <a:srgbClr val="0D0D0D"/>
              </a:solidFill>
            </a:endParaRPr>
          </a:p>
          <a:p>
            <a:pPr marL="239395" indent="-239395"/>
            <a:r>
              <a:rPr lang="en-GB" sz="1400" dirty="0">
                <a:solidFill>
                  <a:srgbClr val="0D0D0D"/>
                </a:solidFill>
              </a:rPr>
              <a:t>The main advantage of using Logistic Regression for a Chance Quality model is that, by default, returns well-calibrated predictions.</a:t>
            </a:r>
          </a:p>
          <a:p>
            <a:pPr marL="239395" indent="-239395"/>
            <a:endParaRPr lang="en-GB" sz="1400" dirty="0">
              <a:solidFill>
                <a:srgbClr val="0D0D0D"/>
              </a:solidFill>
            </a:endParaRPr>
          </a:p>
          <a:p>
            <a:pPr marL="239395" indent="-239395"/>
            <a:r>
              <a:rPr lang="en-GB" sz="1400" dirty="0">
                <a:solidFill>
                  <a:srgbClr val="0D0D0D"/>
                </a:solidFill>
              </a:rPr>
              <a:t>However, unlike Logistic Regression, Decision Tree and Gradient Boost Decision Trees have difficulty making predictions near 0 and 1. This means that an extra step is often required to calibrate the model, so it returns the expected probabilities.</a:t>
            </a:r>
          </a:p>
          <a:p>
            <a:pPr marL="239395" indent="-239395"/>
            <a:endParaRPr lang="en-GB" sz="1400" dirty="0">
              <a:solidFill>
                <a:srgbClr val="0D0D0D"/>
              </a:solidFill>
            </a:endParaRPr>
          </a:p>
          <a:p>
            <a:pPr marL="239395" indent="-239395"/>
            <a:r>
              <a:rPr lang="en-GB" sz="1400" dirty="0">
                <a:solidFill>
                  <a:srgbClr val="0D0D0D"/>
                </a:solidFill>
              </a:rPr>
              <a:t>The Brier score is a metric typically used to measure how well the model is calibrated. The score ranges between 0 and 1 with lower values representing better-calibrated models. It measures the mean squared difference between the predicted probability and the actual outcome.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Model Calibration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13" name="Rectangle 12">
            <a:extLst>
              <a:ext uri="{FF2B5EF4-FFF2-40B4-BE49-F238E27FC236}">
                <a16:creationId xmlns:a16="http://schemas.microsoft.com/office/drawing/2014/main" id="{EC431D89-42A9-C24F-AD13-0B45C319978C}"/>
              </a:ext>
            </a:extLst>
          </p:cNvPr>
          <p:cNvSpPr/>
          <p:nvPr/>
        </p:nvSpPr>
        <p:spPr>
          <a:xfrm>
            <a:off x="8134879" y="229858"/>
            <a:ext cx="3298600" cy="61007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Finish this slide off</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
        <p:nvSpPr>
          <p:cNvPr id="14" name="Diamond 13">
            <a:extLst>
              <a:ext uri="{FF2B5EF4-FFF2-40B4-BE49-F238E27FC236}">
                <a16:creationId xmlns:a16="http://schemas.microsoft.com/office/drawing/2014/main" id="{4764D9B7-3FD8-EF45-947E-D221A691F931}"/>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1387318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1: Chance Quality Modeling</a:t>
            </a:r>
          </a:p>
          <a:p>
            <a:pPr defTabSz="1219170">
              <a:lnSpc>
                <a:spcPts val="4000"/>
              </a:lnSpc>
            </a:pPr>
            <a:r>
              <a:rPr lang="en-GB" sz="3000" dirty="0">
                <a:solidFill>
                  <a:srgbClr val="00275E"/>
                </a:solidFill>
              </a:rPr>
              <a:t>Creation of a Chance Quality Model (CQM) using a provided sample dataset of shots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445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11417302" cy="4178903"/>
          </a:xfrm>
        </p:spPr>
        <p:txBody>
          <a:bodyPr lIns="0" tIns="0" rIns="0" bIns="0" anchor="t">
            <a:noAutofit/>
          </a:bodyPr>
          <a:lstStyle/>
          <a:p>
            <a:pPr marL="0" indent="0">
              <a:buNone/>
            </a:pPr>
            <a:r>
              <a:rPr lang="en-GB" sz="1170" b="1" dirty="0">
                <a:solidFill>
                  <a:srgbClr val="0D0D0D"/>
                </a:solidFill>
              </a:rPr>
              <a:t>Hyperparameter Optimisation</a:t>
            </a:r>
          </a:p>
          <a:p>
            <a:r>
              <a:rPr lang="en-GB" sz="1170" dirty="0">
                <a:solidFill>
                  <a:srgbClr val="0D0D0D"/>
                </a:solidFill>
              </a:rPr>
              <a:t>The optimum hyperparameters for the XGBoost model can be determined in several ways, two of the most common being Random Search and Grid Search. The parameters that this model focussed are were the ‘</a:t>
            </a:r>
            <a:r>
              <a:rPr lang="en-GB" sz="1170" dirty="0" err="1">
                <a:solidFill>
                  <a:srgbClr val="0D0D0D"/>
                </a:solidFill>
              </a:rPr>
              <a:t>n_estimated</a:t>
            </a:r>
            <a:r>
              <a:rPr lang="en-GB" sz="1170" dirty="0">
                <a:solidFill>
                  <a:srgbClr val="0D0D0D"/>
                </a:solidFill>
              </a:rPr>
              <a:t>’ (no. of Decision Trees used to train the model), the ‘max depth’ (maximum depth allowed for any individual tree), the ‘</a:t>
            </a:r>
            <a:r>
              <a:rPr lang="en-GB" sz="1170" dirty="0" err="1">
                <a:solidFill>
                  <a:srgbClr val="0D0D0D"/>
                </a:solidFill>
              </a:rPr>
              <a:t>min_samples_split</a:t>
            </a:r>
            <a:r>
              <a:rPr lang="en-GB" sz="1170" dirty="0">
                <a:solidFill>
                  <a:srgbClr val="0D0D0D"/>
                </a:solidFill>
              </a:rPr>
              <a:t>’ (the minimum number of samples allow to split a leaf into a new leaf),  the ‘criterion’ (used to measure the quality of the split), and the ‘</a:t>
            </a:r>
            <a:r>
              <a:rPr lang="en-GB" sz="1170" dirty="0" err="1">
                <a:solidFill>
                  <a:srgbClr val="0D0D0D"/>
                </a:solidFill>
              </a:rPr>
              <a:t>max_features</a:t>
            </a:r>
            <a:r>
              <a:rPr lang="en-GB" sz="1170" dirty="0">
                <a:solidFill>
                  <a:srgbClr val="0D0D0D"/>
                </a:solidFill>
              </a:rPr>
              <a:t>’ (the maximum number of features allowed to use when determining how to split a node). For more information of XGBoost hyperparameters in scikit-learn, see [</a:t>
            </a:r>
            <a:r>
              <a:rPr lang="en-GB" sz="1170" u="sng" dirty="0">
                <a:solidFill>
                  <a:srgbClr val="00275E"/>
                </a:solidFill>
                <a:hlinkClick r:id="rId3">
                  <a:extLst>
                    <a:ext uri="{A12FA001-AC4F-418D-AE19-62706E023703}">
                      <ahyp:hlinkClr xmlns:ahyp="http://schemas.microsoft.com/office/drawing/2018/hyperlinkcolor" val="tx"/>
                    </a:ext>
                  </a:extLst>
                </a:hlinkClick>
              </a:rPr>
              <a:t>link</a:t>
            </a:r>
            <a:r>
              <a:rPr lang="en-GB" sz="1170" dirty="0">
                <a:solidFill>
                  <a:srgbClr val="0D0D0D"/>
                </a:solidFill>
              </a:rPr>
              <a:t>].</a:t>
            </a:r>
          </a:p>
          <a:p>
            <a:endParaRPr lang="en-GB" sz="1170" dirty="0">
              <a:solidFill>
                <a:srgbClr val="0D0D0D"/>
              </a:solidFill>
            </a:endParaRPr>
          </a:p>
          <a:p>
            <a:pPr marL="0" indent="0">
              <a:buNone/>
            </a:pPr>
            <a:r>
              <a:rPr lang="en-GB" sz="1170" b="1" dirty="0">
                <a:solidFill>
                  <a:srgbClr val="0D0D0D"/>
                </a:solidFill>
              </a:rPr>
              <a:t>Cross Validation</a:t>
            </a:r>
          </a:p>
          <a:p>
            <a:r>
              <a:rPr lang="en-GB" sz="1170" dirty="0">
                <a:solidFill>
                  <a:srgbClr val="0D0D0D"/>
                </a:solidFill>
              </a:rPr>
              <a:t>Cross Validation is a method to ensure that the model finds the optimal set of parameters allowing for the model to fit the data as well of possible and generalise well to new data in the test set.</a:t>
            </a:r>
          </a:p>
          <a:p>
            <a:r>
              <a:rPr lang="en-GB" sz="1170" dirty="0">
                <a:solidFill>
                  <a:srgbClr val="0D0D0D"/>
                </a:solidFill>
              </a:rPr>
              <a:t>A commonly used form of cross validation is k-fold cross-validation, used in this model, that splits the model k times with the relevant hyperparameters. For each run, one fold is set aside for a test set and k-1 folds are used for training the data, This prevents the overfitting of the test set by repeatedly training on the same data, The k results are averaged to produce a single estimation.</a:t>
            </a:r>
          </a:p>
          <a:p>
            <a:endParaRPr lang="en-GB" sz="1170" dirty="0">
              <a:solidFill>
                <a:srgbClr val="0D0D0D"/>
              </a:solidFill>
            </a:endParaRPr>
          </a:p>
          <a:p>
            <a:pPr marL="0" indent="0">
              <a:buNone/>
            </a:pPr>
            <a:r>
              <a:rPr lang="en-GB" sz="1170" b="1" dirty="0">
                <a:solidFill>
                  <a:srgbClr val="0D0D0D"/>
                </a:solidFill>
              </a:rPr>
              <a:t>Feature Importance and Interpretation</a:t>
            </a:r>
          </a:p>
          <a:p>
            <a:r>
              <a:rPr lang="en-GB" sz="1170" dirty="0">
                <a:solidFill>
                  <a:srgbClr val="0D0D0D"/>
                </a:solidFill>
              </a:rPr>
              <a:t>As previously mentioned, feature importance is extremely important in football analytics as just creating a model with a low Log Loss is no use when explaining the models to football practitioners. Clear, interpretable features are vital so that football can believe the results of the model. </a:t>
            </a:r>
          </a:p>
          <a:p>
            <a:r>
              <a:rPr lang="en-GB" sz="1170" dirty="0">
                <a:solidFill>
                  <a:srgbClr val="0D0D0D"/>
                </a:solidFill>
              </a:rPr>
              <a:t>Feature importance in Gradient Boosted Decision Trees can be determined using the </a:t>
            </a:r>
            <a:r>
              <a:rPr lang="en-GB" sz="1170" u="sng" dirty="0">
                <a:solidFill>
                  <a:srgbClr val="00275E"/>
                </a:solidFill>
                <a:hlinkClick r:id="rId4">
                  <a:extLst>
                    <a:ext uri="{A12FA001-AC4F-418D-AE19-62706E023703}">
                      <ahyp:hlinkClr xmlns:ahyp="http://schemas.microsoft.com/office/drawing/2018/hyperlinkcolor" val="tx"/>
                    </a:ext>
                  </a:extLst>
                </a:hlinkClick>
              </a:rPr>
              <a:t>shap</a:t>
            </a:r>
            <a:r>
              <a:rPr lang="en-GB" sz="1170" dirty="0">
                <a:solidFill>
                  <a:srgbClr val="0D0D0D"/>
                </a:solidFill>
              </a:rPr>
              <a:t> library or using Permutation Importance in the </a:t>
            </a:r>
            <a:r>
              <a:rPr lang="en-GB" sz="1170" u="sng" dirty="0">
                <a:solidFill>
                  <a:srgbClr val="00275E"/>
                </a:solidFill>
                <a:hlinkClick r:id="rId5">
                  <a:extLst>
                    <a:ext uri="{A12FA001-AC4F-418D-AE19-62706E023703}">
                      <ahyp:hlinkClr xmlns:ahyp="http://schemas.microsoft.com/office/drawing/2018/hyperlinkcolor" val="tx"/>
                    </a:ext>
                  </a:extLst>
                </a:hlinkClick>
              </a:rPr>
              <a:t>scikit-learn</a:t>
            </a:r>
            <a:r>
              <a:rPr lang="en-GB" sz="1170" dirty="0">
                <a:solidFill>
                  <a:srgbClr val="0D0D0D"/>
                </a:solidFill>
              </a:rPr>
              <a:t> library. Using this, it was observed that the features that were most important to the model were the distance in which the shot was taken, the shot angle, and whether the shot was a header or not, as was observed in the Logistic Regression model.</a:t>
            </a:r>
          </a:p>
          <a:p>
            <a:endParaRPr lang="en-GB" sz="1170" dirty="0">
              <a:solidFill>
                <a:srgbClr val="0D0D0D"/>
              </a:solidFill>
            </a:endParaRPr>
          </a:p>
          <a:p>
            <a:pPr marL="0" indent="0">
              <a:buNone/>
            </a:pPr>
            <a:r>
              <a:rPr lang="en-GB" sz="1170" dirty="0">
                <a:solidFill>
                  <a:srgbClr val="0D0D0D"/>
                </a:solidFill>
              </a:rPr>
              <a:t>This is just a brief summary of what was done in the secondary model. For more information about the Gradient Boosted Chance Quality Model and how the modeling took place, see the separate notebook [</a:t>
            </a:r>
            <a:r>
              <a:rPr lang="en-GB" sz="1170" dirty="0">
                <a:solidFill>
                  <a:srgbClr val="0D0D0D"/>
                </a:solidFill>
                <a:hlinkClick r:id="rId6"/>
              </a:rPr>
              <a:t>link</a:t>
            </a:r>
            <a:r>
              <a:rPr lang="en-GB" sz="117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Brief Summary of the steps taken in the XGBoost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XGBoost Modeling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425440"/>
            <a:ext cx="11417301" cy="691859"/>
          </a:xfrm>
        </p:spPr>
        <p:txBody>
          <a:bodyPr/>
          <a:lstStyle/>
          <a:p>
            <a:r>
              <a:rPr lang="en-GB" sz="900" dirty="0"/>
              <a:t>XGBoost official documentation: </a:t>
            </a:r>
            <a:r>
              <a:rPr lang="en-GB" sz="900" dirty="0">
                <a:hlinkClick r:id="rId7"/>
              </a:rPr>
              <a:t>https://xgboost.readthedocs.io/en/latest/</a:t>
            </a:r>
            <a:r>
              <a:rPr lang="en-GB" sz="900" dirty="0"/>
              <a:t>.</a:t>
            </a:r>
          </a:p>
          <a:p>
            <a:r>
              <a:rPr lang="en-GB" sz="900" dirty="0"/>
              <a:t>SHAP library: </a:t>
            </a:r>
            <a:r>
              <a:rPr lang="en-GB" sz="900" dirty="0">
                <a:hlinkClick r:id="rId4"/>
              </a:rPr>
              <a:t>https://github.com/slundberg/shap</a:t>
            </a:r>
            <a:r>
              <a:rPr lang="en-GB" sz="900" dirty="0"/>
              <a:t>.</a:t>
            </a:r>
          </a:p>
          <a:p>
            <a:r>
              <a:rPr lang="en-GB" sz="900" dirty="0"/>
              <a:t>Permutation Importance in scikit-learn: </a:t>
            </a:r>
            <a:r>
              <a:rPr lang="en-GB" sz="900" dirty="0">
                <a:hlinkClick r:id="rId5"/>
              </a:rPr>
              <a:t>https://scikit-learn.org/</a:t>
            </a:r>
            <a:r>
              <a:rPr lang="en-GB" sz="900" dirty="0"/>
              <a:t>.</a:t>
            </a:r>
          </a:p>
          <a:p>
            <a:r>
              <a:rPr lang="en-GB" sz="900" dirty="0"/>
              <a:t>Notebook to create the secondary Chance Quality Model using XGBoost (separate notebook to Logistic Regression: </a:t>
            </a:r>
            <a:r>
              <a:rPr lang="en-GB" sz="900" dirty="0">
                <a:hlinkClick r:id="rId8"/>
              </a:rPr>
              <a:t>https://github.com/eddwebster/mcfc_submission/blob/main/notebooks/chance_quality_modelling/2)%20Gradient%20Boosted%20Chance%20Quality%20Model%20from%20Shots%20Data.ipynb</a:t>
            </a:r>
            <a:r>
              <a:rPr lang="en-GB" sz="900" dirty="0"/>
              <a:t>.</a:t>
            </a: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3" name="Rectangle 12">
            <a:extLst>
              <a:ext uri="{FF2B5EF4-FFF2-40B4-BE49-F238E27FC236}">
                <a16:creationId xmlns:a16="http://schemas.microsoft.com/office/drawing/2014/main" id="{B728A3AC-813B-9B46-B2B1-2ED5EADD4637}"/>
              </a:ext>
            </a:extLst>
          </p:cNvPr>
          <p:cNvSpPr/>
          <p:nvPr/>
        </p:nvSpPr>
        <p:spPr>
          <a:xfrm>
            <a:off x="7891039" y="333194"/>
            <a:ext cx="3298600" cy="61007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cs typeface="Arial" panose="020B0604020202020204" pitchFamily="34" charset="0"/>
              </a:rPr>
              <a:t>Finish this section off</a:t>
            </a:r>
            <a:endParaRPr lang="en-GB" sz="1400" dirty="0">
              <a:solidFill>
                <a:srgbClr val="0D0D0D"/>
              </a:solidFill>
              <a:latin typeface="Arial" panose="020B0604020202020204" pitchFamily="34" charset="0"/>
              <a:ea typeface="Heiti SC Medium" pitchFamily="2" charset="-128"/>
              <a:cs typeface="Arial" panose="020B0604020202020204" pitchFamily="34" charset="0"/>
            </a:endParaRPr>
          </a:p>
        </p:txBody>
      </p:sp>
    </p:spTree>
    <p:extLst>
      <p:ext uri="{BB962C8B-B14F-4D97-AF65-F5344CB8AC3E}">
        <p14:creationId xmlns:p14="http://schemas.microsoft.com/office/powerpoint/2010/main" val="4140856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Iterations of the model during the modeling process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Model Performance</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15552"/>
            <a:ext cx="11417300" cy="701748"/>
          </a:xfrm>
        </p:spPr>
        <p:txBody>
          <a:bodyPr/>
          <a:lstStyle/>
          <a:p>
            <a:r>
              <a:rPr lang="en-GB" sz="900" baseline="30000" dirty="0"/>
              <a:t>1</a:t>
            </a:r>
            <a:r>
              <a:rPr lang="en-GB" sz="900" dirty="0"/>
              <a:t>The Accuracy metric not included most the initial model as it is explained in further detail in the Chance Quality Model notebook, that this is not an appropriate metric to measure performance of a probability model.</a:t>
            </a:r>
          </a:p>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endParaRPr lang="en-GB" sz="900" dirty="0"/>
          </a:p>
          <a:p>
            <a:r>
              <a:rPr lang="en-GB" sz="900" baseline="30000" dirty="0"/>
              <a:t>2</a:t>
            </a:r>
            <a:r>
              <a:rPr lang="en-GB" sz="900" dirty="0"/>
              <a:t>After the initial submission, a secondary model has created, this time using XGBoost. See the following notebook: </a:t>
            </a:r>
            <a:r>
              <a:rPr lang="en-GB" sz="900" dirty="0">
                <a:hlinkClick r:id="rId4"/>
              </a:rPr>
              <a:t>https://github.com/eddwebster/mcfc_submission/blob/main/notebooks/chance_quality_modelling/2)%20Gradient%20Boosted%20Chance%20Quality%20Model%20from%20Shots%20Data.ipynb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3279053983"/>
              </p:ext>
            </p:extLst>
          </p:nvPr>
        </p:nvGraphicFramePr>
        <p:xfrm>
          <a:off x="394864" y="1326683"/>
          <a:ext cx="11417301" cy="3963120"/>
        </p:xfrm>
        <a:graphic>
          <a:graphicData uri="http://schemas.openxmlformats.org/drawingml/2006/table">
            <a:tbl>
              <a:tblPr firstRow="1" bandRow="1">
                <a:tableStyleId>{5C22544A-7EE6-4342-B048-85BDC9FD1C3A}</a:tableStyleId>
              </a:tblPr>
              <a:tblGrid>
                <a:gridCol w="2475927">
                  <a:extLst>
                    <a:ext uri="{9D8B030D-6E8A-4147-A177-3AD203B41FA5}">
                      <a16:colId xmlns:a16="http://schemas.microsoft.com/office/drawing/2014/main" val="2975947328"/>
                    </a:ext>
                  </a:extLst>
                </a:gridCol>
                <a:gridCol w="2980458">
                  <a:extLst>
                    <a:ext uri="{9D8B030D-6E8A-4147-A177-3AD203B41FA5}">
                      <a16:colId xmlns:a16="http://schemas.microsoft.com/office/drawing/2014/main" val="1270954315"/>
                    </a:ext>
                  </a:extLst>
                </a:gridCol>
                <a:gridCol w="2980458">
                  <a:extLst>
                    <a:ext uri="{9D8B030D-6E8A-4147-A177-3AD203B41FA5}">
                      <a16:colId xmlns:a16="http://schemas.microsoft.com/office/drawing/2014/main" val="2064149955"/>
                    </a:ext>
                  </a:extLst>
                </a:gridCol>
                <a:gridCol w="2980458">
                  <a:extLst>
                    <a:ext uri="{9D8B030D-6E8A-4147-A177-3AD203B41FA5}">
                      <a16:colId xmlns:a16="http://schemas.microsoft.com/office/drawing/2014/main" val="3232652039"/>
                    </a:ext>
                  </a:extLst>
                </a:gridCol>
              </a:tblGrid>
              <a:tr h="564000">
                <a:tc>
                  <a:txBody>
                    <a:bodyPr/>
                    <a:lstStyle/>
                    <a:p>
                      <a:pPr algn="ctr"/>
                      <a:r>
                        <a:rPr lang="en-US" sz="1600" dirty="0"/>
                        <a:t>Model</a:t>
                      </a:r>
                    </a:p>
                  </a:txBody>
                  <a:tcPr anchor="ctr"/>
                </a:tc>
                <a:tc>
                  <a:txBody>
                    <a:bodyPr/>
                    <a:lstStyle/>
                    <a:p>
                      <a:pPr algn="ctr"/>
                      <a:r>
                        <a:rPr lang="en-US" sz="1600" dirty="0"/>
                        <a:t>Log Loss</a:t>
                      </a:r>
                    </a:p>
                  </a:txBody>
                  <a:tcPr anchor="ctr"/>
                </a:tc>
                <a:tc>
                  <a:txBody>
                    <a:bodyPr/>
                    <a:lstStyle/>
                    <a:p>
                      <a:pPr algn="ctr"/>
                      <a:r>
                        <a:rPr lang="en-US" sz="1600" dirty="0"/>
                        <a:t>ROC AUC</a:t>
                      </a:r>
                    </a:p>
                  </a:txBody>
                  <a:tcPr anchor="ctr"/>
                </a:tc>
                <a:tc>
                  <a:txBody>
                    <a:bodyPr/>
                    <a:lstStyle/>
                    <a:p>
                      <a:pPr algn="ctr"/>
                      <a:r>
                        <a:rPr lang="en-US" sz="1600" dirty="0"/>
                        <a:t>Accuracy*</a:t>
                      </a:r>
                    </a:p>
                  </a:txBody>
                  <a:tcPr anchor="ctr"/>
                </a:tc>
                <a:extLst>
                  <a:ext uri="{0D108BD9-81ED-4DB2-BD59-A6C34878D82A}">
                    <a16:rowId xmlns:a16="http://schemas.microsoft.com/office/drawing/2014/main" val="413359859"/>
                  </a:ext>
                </a:extLst>
              </a:tr>
              <a:tr h="564000">
                <a:tc>
                  <a:txBody>
                    <a:bodyPr/>
                    <a:lstStyle/>
                    <a:p>
                      <a:r>
                        <a:rPr lang="en-US" sz="1600" b="1" dirty="0">
                          <a:solidFill>
                            <a:srgbClr val="0D0D0D"/>
                          </a:solidFill>
                        </a:rPr>
                        <a:t>Initial</a:t>
                      </a:r>
                    </a:p>
                  </a:txBody>
                  <a:tcPr anchor="ctr"/>
                </a:tc>
                <a:tc>
                  <a:txBody>
                    <a:bodyPr/>
                    <a:lstStyle/>
                    <a:p>
                      <a:pPr algn="ctr"/>
                      <a:r>
                        <a:rPr lang="en-US" sz="1600" dirty="0">
                          <a:solidFill>
                            <a:srgbClr val="0D0D0D"/>
                          </a:solidFill>
                        </a:rPr>
                        <a:t>0.33182</a:t>
                      </a:r>
                    </a:p>
                  </a:txBody>
                  <a:tcPr anchor="ctr"/>
                </a:tc>
                <a:tc>
                  <a:txBody>
                    <a:bodyPr/>
                    <a:lstStyle/>
                    <a:p>
                      <a:pPr algn="ctr"/>
                      <a:r>
                        <a:rPr lang="en-US" sz="1600" dirty="0">
                          <a:solidFill>
                            <a:srgbClr val="0D0D0D"/>
                          </a:solidFill>
                        </a:rPr>
                        <a:t>72.8%</a:t>
                      </a:r>
                    </a:p>
                  </a:txBody>
                  <a:tcPr anchor="ctr"/>
                </a:tc>
                <a:tc>
                  <a:txBody>
                    <a:bodyPr/>
                    <a:lstStyle/>
                    <a:p>
                      <a:pPr algn="ctr"/>
                      <a:r>
                        <a:rPr lang="en-US" sz="1600" dirty="0">
                          <a:solidFill>
                            <a:srgbClr val="0D0D0D"/>
                          </a:solidFill>
                        </a:rPr>
                        <a:t>88.5%</a:t>
                      </a:r>
                      <a:r>
                        <a:rPr lang="en-US" sz="1600" baseline="30000" dirty="0">
                          <a:solidFill>
                            <a:srgbClr val="0D0D0D"/>
                          </a:solidFill>
                        </a:rPr>
                        <a:t>1</a:t>
                      </a:r>
                    </a:p>
                  </a:txBody>
                  <a:tcPr anchor="ctr"/>
                </a:tc>
                <a:extLst>
                  <a:ext uri="{0D108BD9-81ED-4DB2-BD59-A6C34878D82A}">
                    <a16:rowId xmlns:a16="http://schemas.microsoft.com/office/drawing/2014/main" val="822975819"/>
                  </a:ext>
                </a:extLst>
              </a:tr>
              <a:tr h="564000">
                <a:tc>
                  <a:txBody>
                    <a:bodyPr/>
                    <a:lstStyle/>
                    <a:p>
                      <a:r>
                        <a:rPr lang="en-US" sz="1600" b="1" dirty="0">
                          <a:solidFill>
                            <a:srgbClr val="0D0D0D"/>
                          </a:solidFill>
                        </a:rPr>
                        <a:t>Outlier Removal</a:t>
                      </a:r>
                    </a:p>
                  </a:txBody>
                  <a:tcPr anchor="ctr"/>
                </a:tc>
                <a:tc>
                  <a:txBody>
                    <a:bodyPr/>
                    <a:lstStyle/>
                    <a:p>
                      <a:pPr algn="ctr"/>
                      <a:r>
                        <a:rPr lang="en-US" sz="1600" dirty="0">
                          <a:solidFill>
                            <a:srgbClr val="0D0D0D"/>
                          </a:solidFill>
                        </a:rPr>
                        <a:t>0.32670</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tc>
                  <a:txBody>
                    <a:bodyPr/>
                    <a:lstStyle/>
                    <a:p>
                      <a:pPr algn="ctr"/>
                      <a:r>
                        <a:rPr lang="en-US" sz="1600" dirty="0">
                          <a:solidFill>
                            <a:srgbClr val="0D0D0D"/>
                          </a:solidFill>
                        </a:rPr>
                        <a:t>-</a:t>
                      </a:r>
                    </a:p>
                  </a:txBody>
                  <a:tcPr anchor="ctr"/>
                </a:tc>
                <a:extLst>
                  <a:ext uri="{0D108BD9-81ED-4DB2-BD59-A6C34878D82A}">
                    <a16:rowId xmlns:a16="http://schemas.microsoft.com/office/drawing/2014/main" val="2587958632"/>
                  </a:ext>
                </a:extLst>
              </a:tr>
              <a:tr h="564000">
                <a:tc>
                  <a:txBody>
                    <a:bodyPr/>
                    <a:lstStyle/>
                    <a:p>
                      <a:r>
                        <a:rPr lang="en-US" sz="1600" b="1" dirty="0">
                          <a:solidFill>
                            <a:srgbClr val="0D0D0D"/>
                          </a:solidFill>
                        </a:rPr>
                        <a:t>Univariate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0.28979</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506846499"/>
                  </a:ext>
                </a:extLst>
              </a:tr>
              <a:tr h="564000">
                <a:tc>
                  <a:txBody>
                    <a:bodyPr/>
                    <a:lstStyle/>
                    <a:p>
                      <a:r>
                        <a:rPr lang="en-US" sz="1600" b="1" dirty="0">
                          <a:solidFill>
                            <a:srgbClr val="0D0D0D"/>
                          </a:solidFill>
                        </a:rPr>
                        <a:t>Multivariate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0.28892</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1504785025"/>
                  </a:ext>
                </a:extLst>
              </a:tr>
              <a:tr h="564000">
                <a:tc>
                  <a:txBody>
                    <a:bodyPr/>
                    <a:lstStyle/>
                    <a:p>
                      <a:r>
                        <a:rPr lang="en-US" sz="1600" b="1" dirty="0">
                          <a:solidFill>
                            <a:srgbClr val="0D0D0D"/>
                          </a:solidFill>
                        </a:rPr>
                        <a:t>Final Model LR</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0.28924</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80.6%</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B w="57150" cap="flat" cmpd="sng" algn="ctr">
                      <a:solidFill>
                        <a:srgbClr val="0D0D0D"/>
                      </a:solidFill>
                      <a:prstDash val="sysDot"/>
                      <a:round/>
                      <a:headEnd type="none" w="med" len="med"/>
                      <a:tailEnd type="none" w="med" len="med"/>
                    </a:lnB>
                  </a:tcPr>
                </a:tc>
                <a:extLst>
                  <a:ext uri="{0D108BD9-81ED-4DB2-BD59-A6C34878D82A}">
                    <a16:rowId xmlns:a16="http://schemas.microsoft.com/office/drawing/2014/main" val="2977968338"/>
                  </a:ext>
                </a:extLst>
              </a:tr>
              <a:tr h="564000">
                <a:tc>
                  <a:txBody>
                    <a:bodyPr/>
                    <a:lstStyle/>
                    <a:p>
                      <a:r>
                        <a:rPr lang="en-US" sz="1600" b="1" dirty="0">
                          <a:solidFill>
                            <a:srgbClr val="0D0D0D"/>
                          </a:solidFill>
                        </a:rPr>
                        <a:t>Secondary Model (XGBoost)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0.28600</a:t>
                      </a:r>
                      <a:r>
                        <a:rPr lang="en-US" sz="1600" baseline="30000" dirty="0">
                          <a:solidFill>
                            <a:srgbClr val="0D0D0D"/>
                          </a:solidFill>
                        </a:rPr>
                        <a:t>2</a:t>
                      </a:r>
                      <a:endParaRPr lang="en-US" sz="1600" dirty="0">
                        <a:solidFill>
                          <a:srgbClr val="0D0D0D"/>
                        </a:solidFill>
                      </a:endParaRP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extLst>
                  <a:ext uri="{0D108BD9-81ED-4DB2-BD59-A6C34878D82A}">
                    <a16:rowId xmlns:a16="http://schemas.microsoft.com/office/drawing/2014/main" val="2362249322"/>
                  </a:ext>
                </a:extLst>
              </a:tr>
            </a:tbl>
          </a:graphicData>
        </a:graphic>
      </p:graphicFrame>
    </p:spTree>
    <p:extLst>
      <p:ext uri="{BB962C8B-B14F-4D97-AF65-F5344CB8AC3E}">
        <p14:creationId xmlns:p14="http://schemas.microsoft.com/office/powerpoint/2010/main" val="31311571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Extract of the 24 shots exported from game 2 of the Metrica Sports data, including added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Exported Metrica Sports Shots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dirty="0"/>
          </a:p>
        </p:txBody>
      </p:sp>
      <p:graphicFrame>
        <p:nvGraphicFramePr>
          <p:cNvPr id="11" name="Table 11">
            <a:extLst>
              <a:ext uri="{FF2B5EF4-FFF2-40B4-BE49-F238E27FC236}">
                <a16:creationId xmlns:a16="http://schemas.microsoft.com/office/drawing/2014/main" id="{E4FED1CD-8C27-F449-9F06-A0C47701F335}"/>
              </a:ext>
            </a:extLst>
          </p:cNvPr>
          <p:cNvGraphicFramePr>
            <a:graphicFrameLocks noGrp="1"/>
          </p:cNvGraphicFramePr>
          <p:nvPr>
            <p:extLst>
              <p:ext uri="{D42A27DB-BD31-4B8C-83A1-F6EECF244321}">
                <p14:modId xmlns:p14="http://schemas.microsoft.com/office/powerpoint/2010/main" val="898161095"/>
              </p:ext>
            </p:extLst>
          </p:nvPr>
        </p:nvGraphicFramePr>
        <p:xfrm>
          <a:off x="387349" y="1301403"/>
          <a:ext cx="11480187" cy="4538962"/>
        </p:xfrm>
        <a:graphic>
          <a:graphicData uri="http://schemas.openxmlformats.org/drawingml/2006/table">
            <a:tbl>
              <a:tblPr firstRow="1" bandRow="1">
                <a:tableStyleId>{5C22544A-7EE6-4342-B048-85BDC9FD1C3A}</a:tableStyleId>
              </a:tblPr>
              <a:tblGrid>
                <a:gridCol w="331004">
                  <a:extLst>
                    <a:ext uri="{9D8B030D-6E8A-4147-A177-3AD203B41FA5}">
                      <a16:colId xmlns:a16="http://schemas.microsoft.com/office/drawing/2014/main" val="3614269355"/>
                    </a:ext>
                  </a:extLst>
                </a:gridCol>
                <a:gridCol w="317975">
                  <a:extLst>
                    <a:ext uri="{9D8B030D-6E8A-4147-A177-3AD203B41FA5}">
                      <a16:colId xmlns:a16="http://schemas.microsoft.com/office/drawing/2014/main" val="3841855698"/>
                    </a:ext>
                  </a:extLst>
                </a:gridCol>
                <a:gridCol w="377901">
                  <a:extLst>
                    <a:ext uri="{9D8B030D-6E8A-4147-A177-3AD203B41FA5}">
                      <a16:colId xmlns:a16="http://schemas.microsoft.com/office/drawing/2014/main" val="466764790"/>
                    </a:ext>
                  </a:extLst>
                </a:gridCol>
                <a:gridCol w="377901">
                  <a:extLst>
                    <a:ext uri="{9D8B030D-6E8A-4147-A177-3AD203B41FA5}">
                      <a16:colId xmlns:a16="http://schemas.microsoft.com/office/drawing/2014/main" val="2571723407"/>
                    </a:ext>
                  </a:extLst>
                </a:gridCol>
                <a:gridCol w="377901">
                  <a:extLst>
                    <a:ext uri="{9D8B030D-6E8A-4147-A177-3AD203B41FA5}">
                      <a16:colId xmlns:a16="http://schemas.microsoft.com/office/drawing/2014/main" val="99177282"/>
                    </a:ext>
                  </a:extLst>
                </a:gridCol>
                <a:gridCol w="377901">
                  <a:extLst>
                    <a:ext uri="{9D8B030D-6E8A-4147-A177-3AD203B41FA5}">
                      <a16:colId xmlns:a16="http://schemas.microsoft.com/office/drawing/2014/main" val="3410268485"/>
                    </a:ext>
                  </a:extLst>
                </a:gridCol>
                <a:gridCol w="377901">
                  <a:extLst>
                    <a:ext uri="{9D8B030D-6E8A-4147-A177-3AD203B41FA5}">
                      <a16:colId xmlns:a16="http://schemas.microsoft.com/office/drawing/2014/main" val="2070738299"/>
                    </a:ext>
                  </a:extLst>
                </a:gridCol>
                <a:gridCol w="377901">
                  <a:extLst>
                    <a:ext uri="{9D8B030D-6E8A-4147-A177-3AD203B41FA5}">
                      <a16:colId xmlns:a16="http://schemas.microsoft.com/office/drawing/2014/main" val="3070426719"/>
                    </a:ext>
                  </a:extLst>
                </a:gridCol>
                <a:gridCol w="377901">
                  <a:extLst>
                    <a:ext uri="{9D8B030D-6E8A-4147-A177-3AD203B41FA5}">
                      <a16:colId xmlns:a16="http://schemas.microsoft.com/office/drawing/2014/main" val="235421784"/>
                    </a:ext>
                  </a:extLst>
                </a:gridCol>
                <a:gridCol w="377901">
                  <a:extLst>
                    <a:ext uri="{9D8B030D-6E8A-4147-A177-3AD203B41FA5}">
                      <a16:colId xmlns:a16="http://schemas.microsoft.com/office/drawing/2014/main" val="2112475257"/>
                    </a:ext>
                  </a:extLst>
                </a:gridCol>
                <a:gridCol w="377901">
                  <a:extLst>
                    <a:ext uri="{9D8B030D-6E8A-4147-A177-3AD203B41FA5}">
                      <a16:colId xmlns:a16="http://schemas.microsoft.com/office/drawing/2014/main" val="2648118532"/>
                    </a:ext>
                  </a:extLst>
                </a:gridCol>
                <a:gridCol w="377901">
                  <a:extLst>
                    <a:ext uri="{9D8B030D-6E8A-4147-A177-3AD203B41FA5}">
                      <a16:colId xmlns:a16="http://schemas.microsoft.com/office/drawing/2014/main" val="323707018"/>
                    </a:ext>
                  </a:extLst>
                </a:gridCol>
                <a:gridCol w="377901">
                  <a:extLst>
                    <a:ext uri="{9D8B030D-6E8A-4147-A177-3AD203B41FA5}">
                      <a16:colId xmlns:a16="http://schemas.microsoft.com/office/drawing/2014/main" val="3587656765"/>
                    </a:ext>
                  </a:extLst>
                </a:gridCol>
                <a:gridCol w="377901">
                  <a:extLst>
                    <a:ext uri="{9D8B030D-6E8A-4147-A177-3AD203B41FA5}">
                      <a16:colId xmlns:a16="http://schemas.microsoft.com/office/drawing/2014/main" val="1060669765"/>
                    </a:ext>
                  </a:extLst>
                </a:gridCol>
                <a:gridCol w="377901">
                  <a:extLst>
                    <a:ext uri="{9D8B030D-6E8A-4147-A177-3AD203B41FA5}">
                      <a16:colId xmlns:a16="http://schemas.microsoft.com/office/drawing/2014/main" val="1935692609"/>
                    </a:ext>
                  </a:extLst>
                </a:gridCol>
                <a:gridCol w="747244">
                  <a:extLst>
                    <a:ext uri="{9D8B030D-6E8A-4147-A177-3AD203B41FA5}">
                      <a16:colId xmlns:a16="http://schemas.microsoft.com/office/drawing/2014/main" val="2464289306"/>
                    </a:ext>
                  </a:extLst>
                </a:gridCol>
                <a:gridCol w="697573">
                  <a:extLst>
                    <a:ext uri="{9D8B030D-6E8A-4147-A177-3AD203B41FA5}">
                      <a16:colId xmlns:a16="http://schemas.microsoft.com/office/drawing/2014/main" val="3091261027"/>
                    </a:ext>
                  </a:extLst>
                </a:gridCol>
                <a:gridCol w="570271">
                  <a:extLst>
                    <a:ext uri="{9D8B030D-6E8A-4147-A177-3AD203B41FA5}">
                      <a16:colId xmlns:a16="http://schemas.microsoft.com/office/drawing/2014/main" val="261886178"/>
                    </a:ext>
                  </a:extLst>
                </a:gridCol>
                <a:gridCol w="855406">
                  <a:extLst>
                    <a:ext uri="{9D8B030D-6E8A-4147-A177-3AD203B41FA5}">
                      <a16:colId xmlns:a16="http://schemas.microsoft.com/office/drawing/2014/main" val="1804370724"/>
                    </a:ext>
                  </a:extLst>
                </a:gridCol>
                <a:gridCol w="904568">
                  <a:extLst>
                    <a:ext uri="{9D8B030D-6E8A-4147-A177-3AD203B41FA5}">
                      <a16:colId xmlns:a16="http://schemas.microsoft.com/office/drawing/2014/main" val="579411676"/>
                    </a:ext>
                  </a:extLst>
                </a:gridCol>
                <a:gridCol w="275303">
                  <a:extLst>
                    <a:ext uri="{9D8B030D-6E8A-4147-A177-3AD203B41FA5}">
                      <a16:colId xmlns:a16="http://schemas.microsoft.com/office/drawing/2014/main" val="1504129660"/>
                    </a:ext>
                  </a:extLst>
                </a:gridCol>
                <a:gridCol w="294968">
                  <a:extLst>
                    <a:ext uri="{9D8B030D-6E8A-4147-A177-3AD203B41FA5}">
                      <a16:colId xmlns:a16="http://schemas.microsoft.com/office/drawing/2014/main" val="2841017528"/>
                    </a:ext>
                  </a:extLst>
                </a:gridCol>
                <a:gridCol w="281398">
                  <a:extLst>
                    <a:ext uri="{9D8B030D-6E8A-4147-A177-3AD203B41FA5}">
                      <a16:colId xmlns:a16="http://schemas.microsoft.com/office/drawing/2014/main" val="2641451577"/>
                    </a:ext>
                  </a:extLst>
                </a:gridCol>
                <a:gridCol w="430588">
                  <a:extLst>
                    <a:ext uri="{9D8B030D-6E8A-4147-A177-3AD203B41FA5}">
                      <a16:colId xmlns:a16="http://schemas.microsoft.com/office/drawing/2014/main" val="960916521"/>
                    </a:ext>
                  </a:extLst>
                </a:gridCol>
                <a:gridCol w="320401">
                  <a:extLst>
                    <a:ext uri="{9D8B030D-6E8A-4147-A177-3AD203B41FA5}">
                      <a16:colId xmlns:a16="http://schemas.microsoft.com/office/drawing/2014/main" val="3846281637"/>
                    </a:ext>
                  </a:extLst>
                </a:gridCol>
                <a:gridCol w="540775">
                  <a:extLst>
                    <a:ext uri="{9D8B030D-6E8A-4147-A177-3AD203B41FA5}">
                      <a16:colId xmlns:a16="http://schemas.microsoft.com/office/drawing/2014/main" val="3440892724"/>
                    </a:ext>
                  </a:extLst>
                </a:gridCol>
              </a:tblGrid>
              <a:tr h="337364">
                <a:tc>
                  <a:txBody>
                    <a:bodyPr/>
                    <a:lstStyle/>
                    <a:p>
                      <a:pPr algn="ctr" fontAlgn="b"/>
                      <a:r>
                        <a:rPr lang="en-GB" sz="700" b="1" i="0" u="none" strike="noStrike" dirty="0" err="1">
                          <a:solidFill>
                            <a:schemeClr val="bg1"/>
                          </a:solidFill>
                          <a:effectLst/>
                          <a:latin typeface="Calibri" panose="020F0502020204030204" pitchFamily="34" charset="0"/>
                        </a:rPr>
                        <a:t>match_minute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match_second</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outcome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position_xM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position_yM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distance</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angle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distance_to_centerM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isGoal</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isFoot</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isHeader</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team</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period</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start_frame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end_frame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Number_Intervening_Opponents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Number_Intervening_Teammates</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interference_on_shooter_number_players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kern="1200" dirty="0">
                          <a:solidFill>
                            <a:schemeClr val="bg1"/>
                          </a:solidFill>
                          <a:effectLst/>
                          <a:latin typeface="Calibri" panose="020F0502020204030204" pitchFamily="34" charset="0"/>
                          <a:ea typeface="+mn-ea"/>
                          <a:cs typeface="+mn-cs"/>
                        </a:rPr>
                        <a:t>subtype</a:t>
                      </a: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isPen</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isDirectFK</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xG_LR</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xG_XGB</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diff_xG</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percentage_variance_xG</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2013482133"/>
                  </a:ext>
                </a:extLst>
              </a:tr>
              <a:tr h="175786">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22.96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53.11</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18.36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4,419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4,443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dirty="0">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0.023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-60.49%</a:t>
                      </a:r>
                    </a:p>
                  </a:txBody>
                  <a:tcPr marL="9525" marR="9525" marT="9525" marB="0" anchor="ctr"/>
                </a:tc>
                <a:extLst>
                  <a:ext uri="{0D108BD9-81ED-4DB2-BD59-A6C34878D82A}">
                    <a16:rowId xmlns:a16="http://schemas.microsoft.com/office/drawing/2014/main" val="2680876989"/>
                  </a:ext>
                </a:extLst>
              </a:tr>
              <a:tr h="175786">
                <a:tc>
                  <a:txBody>
                    <a:bodyPr/>
                    <a:lstStyle/>
                    <a:p>
                      <a:pPr algn="ctr" fontAlgn="b"/>
                      <a:r>
                        <a:rPr lang="en-GB" sz="7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6.30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12,202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0.235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0.210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-10.63%</a:t>
                      </a:r>
                    </a:p>
                  </a:txBody>
                  <a:tcPr marL="9525" marR="9525" marT="9525" marB="0" anchor="ctr"/>
                </a:tc>
                <a:extLst>
                  <a:ext uri="{0D108BD9-81ED-4DB2-BD59-A6C34878D82A}">
                    <a16:rowId xmlns:a16="http://schemas.microsoft.com/office/drawing/2014/main" val="1482790130"/>
                  </a:ext>
                </a:extLst>
              </a:tr>
              <a:tr h="175786">
                <a:tc>
                  <a:txBody>
                    <a:bodyPr/>
                    <a:lstStyle/>
                    <a:p>
                      <a:pPr algn="ctr" fontAlgn="b"/>
                      <a:r>
                        <a:rPr lang="en-GB" sz="700" b="0" i="0" u="none" strike="noStrike" dirty="0">
                          <a:solidFill>
                            <a:srgbClr val="000000"/>
                          </a:solidFill>
                          <a:effectLst/>
                          <a:latin typeface="Calibri" panose="020F0502020204030204" pitchFamily="34" charset="0"/>
                        </a:rPr>
                        <a:t>10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59</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44.75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16,484</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0.091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0.068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-25.93%</a:t>
                      </a:r>
                    </a:p>
                  </a:txBody>
                  <a:tcPr marL="9525" marR="9525" marT="9525" marB="0" anchor="ctr"/>
                </a:tc>
                <a:extLst>
                  <a:ext uri="{0D108BD9-81ED-4DB2-BD59-A6C34878D82A}">
                    <a16:rowId xmlns:a16="http://schemas.microsoft.com/office/drawing/2014/main" val="3064175445"/>
                  </a:ext>
                </a:extLst>
              </a:tr>
              <a:tr h="175786">
                <a:tc>
                  <a:txBody>
                    <a:bodyPr/>
                    <a:lstStyle/>
                    <a:p>
                      <a:pPr algn="ctr" fontAlgn="b"/>
                      <a:r>
                        <a:rPr lang="en-GB" sz="700" b="0" i="0" u="none" strike="noStrike" dirty="0">
                          <a:solidFill>
                            <a:srgbClr val="000000"/>
                          </a:solidFill>
                          <a:effectLst/>
                          <a:latin typeface="Calibri" panose="020F0502020204030204" pitchFamily="34" charset="0"/>
                        </a:rPr>
                        <a:t>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23.53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25.69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18,515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18,520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-2.47%</a:t>
                      </a:r>
                    </a:p>
                  </a:txBody>
                  <a:tcPr marL="9525" marR="9525" marT="9525" marB="0" anchor="ctr"/>
                </a:tc>
                <a:extLst>
                  <a:ext uri="{0D108BD9-81ED-4DB2-BD59-A6C34878D82A}">
                    <a16:rowId xmlns:a16="http://schemas.microsoft.com/office/drawing/2014/main" val="1960516941"/>
                  </a:ext>
                </a:extLst>
              </a:tr>
              <a:tr h="175786">
                <a:tc>
                  <a:txBody>
                    <a:bodyPr/>
                    <a:lstStyle/>
                    <a:p>
                      <a:pPr algn="ctr" fontAlgn="b"/>
                      <a:r>
                        <a:rPr lang="en-GB" sz="7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27,345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27,360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0.037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0.060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59.73%</a:t>
                      </a:r>
                    </a:p>
                  </a:txBody>
                  <a:tcPr marL="9525" marR="9525" marT="9525" marB="0" anchor="ctr"/>
                </a:tc>
                <a:extLst>
                  <a:ext uri="{0D108BD9-81ED-4DB2-BD59-A6C34878D82A}">
                    <a16:rowId xmlns:a16="http://schemas.microsoft.com/office/drawing/2014/main" val="865796677"/>
                  </a:ext>
                </a:extLst>
              </a:tr>
              <a:tr h="175786">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25.19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29,754</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29,777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-76.18%</a:t>
                      </a:r>
                    </a:p>
                  </a:txBody>
                  <a:tcPr marL="9525" marR="9525" marT="9525" marB="0" anchor="ctr"/>
                </a:tc>
                <a:extLst>
                  <a:ext uri="{0D108BD9-81ED-4DB2-BD59-A6C34878D82A}">
                    <a16:rowId xmlns:a16="http://schemas.microsoft.com/office/drawing/2014/main" val="822759722"/>
                  </a:ext>
                </a:extLst>
              </a:tr>
              <a:tr h="175786">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44.52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8.91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17.78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53,049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53,075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0.379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0.282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0.097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-25.59%</a:t>
                      </a:r>
                    </a:p>
                  </a:txBody>
                  <a:tcPr marL="9525" marR="9525" marT="9525" marB="0" anchor="ctr"/>
                </a:tc>
                <a:extLst>
                  <a:ext uri="{0D108BD9-81ED-4DB2-BD59-A6C34878D82A}">
                    <a16:rowId xmlns:a16="http://schemas.microsoft.com/office/drawing/2014/main" val="2002468664"/>
                  </a:ext>
                </a:extLst>
              </a:tr>
              <a:tr h="175786">
                <a:tc>
                  <a:txBody>
                    <a:bodyPr/>
                    <a:lstStyle/>
                    <a:p>
                      <a:pPr algn="ctr" fontAlgn="b"/>
                      <a:r>
                        <a:rPr lang="en-GB" sz="700" b="0" i="0" u="none" strike="noStrike">
                          <a:solidFill>
                            <a:srgbClr val="000000"/>
                          </a:solidFill>
                          <a:effectLst/>
                          <a:latin typeface="Calibri" panose="020F0502020204030204" pitchFamily="34" charset="0"/>
                        </a:rPr>
                        <a:t>37</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42.4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30.00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56,079</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56,131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46.89%</a:t>
                      </a:r>
                    </a:p>
                  </a:txBody>
                  <a:tcPr marL="9525" marR="9525" marT="9525" marB="0" anchor="ctr"/>
                </a:tc>
                <a:extLst>
                  <a:ext uri="{0D108BD9-81ED-4DB2-BD59-A6C34878D82A}">
                    <a16:rowId xmlns:a16="http://schemas.microsoft.com/office/drawing/2014/main" val="1751384067"/>
                  </a:ext>
                </a:extLst>
              </a:tr>
              <a:tr h="175786">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0.68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7.45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5.24</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0.68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63,362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63,372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dirty="0">
                          <a:solidFill>
                            <a:srgbClr val="000000"/>
                          </a:solidFill>
                          <a:effectLst/>
                          <a:latin typeface="Calibri" panose="020F0502020204030204" pitchFamily="34" charset="0"/>
                        </a:rPr>
                        <a:t>OFF TARGET-HEAD-OUT</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0.252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0.176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-30.25%</a:t>
                      </a:r>
                    </a:p>
                  </a:txBody>
                  <a:tcPr marL="9525" marR="9525" marT="9525" marB="0" anchor="ctr"/>
                </a:tc>
                <a:extLst>
                  <a:ext uri="{0D108BD9-81ED-4DB2-BD59-A6C34878D82A}">
                    <a16:rowId xmlns:a16="http://schemas.microsoft.com/office/drawing/2014/main" val="2564515802"/>
                  </a:ext>
                </a:extLst>
              </a:tr>
              <a:tr h="175786">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28.62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24.62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7.94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64,772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64,799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-0.017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50.62%</a:t>
                      </a:r>
                    </a:p>
                  </a:txBody>
                  <a:tcPr marL="9525" marR="9525" marT="9525" marB="0" anchor="ctr"/>
                </a:tc>
                <a:extLst>
                  <a:ext uri="{0D108BD9-81ED-4DB2-BD59-A6C34878D82A}">
                    <a16:rowId xmlns:a16="http://schemas.microsoft.com/office/drawing/2014/main" val="2268276356"/>
                  </a:ext>
                </a:extLst>
              </a:tr>
              <a:tr h="175786">
                <a:tc>
                  <a:txBody>
                    <a:bodyPr/>
                    <a:lstStyle/>
                    <a:p>
                      <a:pPr algn="ctr" fontAlgn="b"/>
                      <a:r>
                        <a:rPr lang="en-GB" sz="700" b="0" i="0" u="none" strike="noStrike">
                          <a:solidFill>
                            <a:srgbClr val="000000"/>
                          </a:solidFill>
                          <a:effectLst/>
                          <a:latin typeface="Calibri" panose="020F0502020204030204" pitchFamily="34" charset="0"/>
                        </a:rPr>
                        <a:t>44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22.96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53.11</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67,067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67,107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-70.76%</a:t>
                      </a:r>
                    </a:p>
                  </a:txBody>
                  <a:tcPr marL="9525" marR="9525" marT="9525" marB="0" anchor="ctr"/>
                </a:tc>
                <a:extLst>
                  <a:ext uri="{0D108BD9-81ED-4DB2-BD59-A6C34878D82A}">
                    <a16:rowId xmlns:a16="http://schemas.microsoft.com/office/drawing/2014/main" val="3803863647"/>
                  </a:ext>
                </a:extLst>
              </a:tr>
              <a:tr h="175786">
                <a:tc>
                  <a:txBody>
                    <a:bodyPr/>
                    <a:lstStyle/>
                    <a:p>
                      <a:pPr algn="ctr" fontAlgn="b"/>
                      <a:r>
                        <a:rPr lang="en-GB" sz="700" b="0" i="0" u="none" strike="noStrike">
                          <a:solidFill>
                            <a:srgbClr val="000000"/>
                          </a:solidFill>
                          <a:effectLst/>
                          <a:latin typeface="Calibri" panose="020F0502020204030204" pitchFamily="34" charset="0"/>
                        </a:rPr>
                        <a:t>46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24.78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26.05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69,887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69,927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0.047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-47.65%</a:t>
                      </a:r>
                    </a:p>
                  </a:txBody>
                  <a:tcPr marL="9525" marR="9525" marT="9525" marB="0" anchor="ctr"/>
                </a:tc>
                <a:extLst>
                  <a:ext uri="{0D108BD9-81ED-4DB2-BD59-A6C34878D82A}">
                    <a16:rowId xmlns:a16="http://schemas.microsoft.com/office/drawing/2014/main" val="1576591599"/>
                  </a:ext>
                </a:extLst>
              </a:tr>
              <a:tr h="175786">
                <a:tc>
                  <a:txBody>
                    <a:bodyPr/>
                    <a:lstStyle/>
                    <a:p>
                      <a:pPr algn="ctr" fontAlgn="b"/>
                      <a:r>
                        <a:rPr lang="en-GB" sz="700" b="0" i="0" u="none" strike="noStrike">
                          <a:solidFill>
                            <a:srgbClr val="000000"/>
                          </a:solidFill>
                          <a:effectLst/>
                          <a:latin typeface="Calibri" panose="020F0502020204030204" pitchFamily="34" charset="0"/>
                        </a:rPr>
                        <a:t>49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5.47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14.39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73,983</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73,995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0.251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0.363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-0.111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44.18%</a:t>
                      </a:r>
                    </a:p>
                  </a:txBody>
                  <a:tcPr marL="9525" marR="9525" marT="9525" marB="0" anchor="ctr"/>
                </a:tc>
                <a:extLst>
                  <a:ext uri="{0D108BD9-81ED-4DB2-BD59-A6C34878D82A}">
                    <a16:rowId xmlns:a16="http://schemas.microsoft.com/office/drawing/2014/main" val="2514723660"/>
                  </a:ext>
                </a:extLst>
              </a:tr>
              <a:tr h="175786">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32.86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20.32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7.69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86,191</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86,219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0.088</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-0.038</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75.32%</a:t>
                      </a:r>
                    </a:p>
                  </a:txBody>
                  <a:tcPr marL="9525" marR="9525" marT="9525" marB="0" anchor="ctr"/>
                </a:tc>
                <a:extLst>
                  <a:ext uri="{0D108BD9-81ED-4DB2-BD59-A6C34878D82A}">
                    <a16:rowId xmlns:a16="http://schemas.microsoft.com/office/drawing/2014/main" val="2335697405"/>
                  </a:ext>
                </a:extLst>
              </a:tr>
              <a:tr h="175786">
                <a:tc>
                  <a:txBody>
                    <a:bodyPr/>
                    <a:lstStyle/>
                    <a:p>
                      <a:pPr algn="ctr" fontAlgn="b"/>
                      <a:r>
                        <a:rPr lang="en-GB" sz="700" b="0" i="0" u="none" strike="noStrike">
                          <a:solidFill>
                            <a:srgbClr val="000000"/>
                          </a:solidFill>
                          <a:effectLst/>
                          <a:latin typeface="Calibri" panose="020F0502020204030204" pitchFamily="34" charset="0"/>
                        </a:rPr>
                        <a:t>60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7</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46.64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61.18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11.56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90,165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90,176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0.135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-41.17%</a:t>
                      </a:r>
                    </a:p>
                  </a:txBody>
                  <a:tcPr marL="9525" marR="9525" marT="9525" marB="0" anchor="ctr"/>
                </a:tc>
                <a:extLst>
                  <a:ext uri="{0D108BD9-81ED-4DB2-BD59-A6C34878D82A}">
                    <a16:rowId xmlns:a16="http://schemas.microsoft.com/office/drawing/2014/main" val="901905472"/>
                  </a:ext>
                </a:extLst>
              </a:tr>
              <a:tr h="175786">
                <a:tc>
                  <a:txBody>
                    <a:bodyPr/>
                    <a:lstStyle/>
                    <a:p>
                      <a:pPr algn="ctr" fontAlgn="b"/>
                      <a:r>
                        <a:rPr lang="en-GB" sz="700" b="0" i="0" u="none" strike="noStrike">
                          <a:solidFill>
                            <a:srgbClr val="000000"/>
                          </a:solidFill>
                          <a:effectLst/>
                          <a:latin typeface="Calibri" panose="020F0502020204030204" pitchFamily="34" charset="0"/>
                        </a:rPr>
                        <a:t>65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48.76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5.88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43.90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98,880</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98,896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0.450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0.419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-7.01%</a:t>
                      </a:r>
                    </a:p>
                  </a:txBody>
                  <a:tcPr marL="9525" marR="9525" marT="9525" marB="0" anchor="ctr"/>
                </a:tc>
                <a:extLst>
                  <a:ext uri="{0D108BD9-81ED-4DB2-BD59-A6C34878D82A}">
                    <a16:rowId xmlns:a16="http://schemas.microsoft.com/office/drawing/2014/main" val="3361056954"/>
                  </a:ext>
                </a:extLst>
              </a:tr>
              <a:tr h="175786">
                <a:tc>
                  <a:txBody>
                    <a:bodyPr/>
                    <a:lstStyle/>
                    <a:p>
                      <a:pPr algn="ctr" fontAlgn="b"/>
                      <a:r>
                        <a:rPr lang="en-GB" sz="700" b="0" i="0" u="none" strike="noStrike">
                          <a:solidFill>
                            <a:srgbClr val="000000"/>
                          </a:solidFill>
                          <a:effectLst/>
                          <a:latin typeface="Calibri" panose="020F0502020204030204" pitchFamily="34" charset="0"/>
                        </a:rPr>
                        <a:t>74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30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38.10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111,758</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111,763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0.143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0.154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-0.011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7.46%</a:t>
                      </a:r>
                    </a:p>
                  </a:txBody>
                  <a:tcPr marL="9525" marR="9525" marT="9525" marB="0" anchor="ctr"/>
                </a:tc>
                <a:extLst>
                  <a:ext uri="{0D108BD9-81ED-4DB2-BD59-A6C34878D82A}">
                    <a16:rowId xmlns:a16="http://schemas.microsoft.com/office/drawing/2014/main" val="3766992400"/>
                  </a:ext>
                </a:extLst>
              </a:tr>
              <a:tr h="175786">
                <a:tc>
                  <a:txBody>
                    <a:bodyPr/>
                    <a:lstStyle/>
                    <a:p>
                      <a:pPr algn="ctr" fontAlgn="b"/>
                      <a:r>
                        <a:rPr lang="en-GB" sz="700" b="0" i="0" u="none" strike="noStrike">
                          <a:solidFill>
                            <a:srgbClr val="000000"/>
                          </a:solidFill>
                          <a:effectLst/>
                          <a:latin typeface="Calibri" panose="020F0502020204030204" pitchFamily="34" charset="0"/>
                        </a:rPr>
                        <a:t>76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40.28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12.79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6.10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115,009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115,024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0.760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0.760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a:t>
                      </a:r>
                    </a:p>
                  </a:txBody>
                  <a:tcPr marL="9525" marR="9525" marT="9525" marB="0" anchor="ctr"/>
                </a:tc>
                <a:extLst>
                  <a:ext uri="{0D108BD9-81ED-4DB2-BD59-A6C34878D82A}">
                    <a16:rowId xmlns:a16="http://schemas.microsoft.com/office/drawing/2014/main" val="1698235929"/>
                  </a:ext>
                </a:extLst>
              </a:tr>
              <a:tr h="175786">
                <a:tc>
                  <a:txBody>
                    <a:bodyPr/>
                    <a:lstStyle/>
                    <a:p>
                      <a:pPr algn="ctr" fontAlgn="b"/>
                      <a:r>
                        <a:rPr lang="en-GB" sz="700" b="0" i="0" u="none" strike="noStrike">
                          <a:solidFill>
                            <a:srgbClr val="000000"/>
                          </a:solidFill>
                          <a:effectLst/>
                          <a:latin typeface="Calibri" panose="020F0502020204030204" pitchFamily="34" charset="0"/>
                        </a:rPr>
                        <a:t>78</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9</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13.85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7.48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117,218</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117,245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0.042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49.35%</a:t>
                      </a:r>
                    </a:p>
                  </a:txBody>
                  <a:tcPr marL="9525" marR="9525" marT="9525" marB="0" anchor="ctr"/>
                </a:tc>
                <a:extLst>
                  <a:ext uri="{0D108BD9-81ED-4DB2-BD59-A6C34878D82A}">
                    <a16:rowId xmlns:a16="http://schemas.microsoft.com/office/drawing/2014/main" val="4162479321"/>
                  </a:ext>
                </a:extLst>
              </a:tr>
              <a:tr h="175786">
                <a:tc>
                  <a:txBody>
                    <a:bodyPr/>
                    <a:lstStyle/>
                    <a:p>
                      <a:pPr algn="ctr" fontAlgn="b"/>
                      <a:r>
                        <a:rPr lang="en-GB" sz="700" b="0" i="0" u="none" strike="noStrike">
                          <a:solidFill>
                            <a:srgbClr val="000000"/>
                          </a:solidFill>
                          <a:effectLst/>
                          <a:latin typeface="Calibri" panose="020F0502020204030204" pitchFamily="34" charset="0"/>
                        </a:rPr>
                        <a:t>80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22.92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13.73</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121,027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121,055</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36.49%</a:t>
                      </a:r>
                    </a:p>
                  </a:txBody>
                  <a:tcPr marL="9525" marR="9525" marT="9525" marB="0" anchor="ctr"/>
                </a:tc>
                <a:extLst>
                  <a:ext uri="{0D108BD9-81ED-4DB2-BD59-A6C34878D82A}">
                    <a16:rowId xmlns:a16="http://schemas.microsoft.com/office/drawing/2014/main" val="1203392194"/>
                  </a:ext>
                </a:extLst>
              </a:tr>
              <a:tr h="158520">
                <a:tc>
                  <a:txBody>
                    <a:bodyPr/>
                    <a:lstStyle/>
                    <a:p>
                      <a:pPr algn="ctr" fontAlgn="b"/>
                      <a:r>
                        <a:rPr lang="en-GB" sz="700" b="0" i="0" u="none" strike="noStrike">
                          <a:solidFill>
                            <a:srgbClr val="000000"/>
                          </a:solidFill>
                          <a:effectLst/>
                          <a:latin typeface="Calibri" panose="020F0502020204030204" pitchFamily="34" charset="0"/>
                        </a:rPr>
                        <a:t>82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7.42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124,336</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124,365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0.259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94%</a:t>
                      </a:r>
                    </a:p>
                  </a:txBody>
                  <a:tcPr marL="9525" marR="9525" marT="9525" marB="0" anchor="ctr"/>
                </a:tc>
                <a:extLst>
                  <a:ext uri="{0D108BD9-81ED-4DB2-BD59-A6C34878D82A}">
                    <a16:rowId xmlns:a16="http://schemas.microsoft.com/office/drawing/2014/main" val="2567430949"/>
                  </a:ext>
                </a:extLst>
              </a:tr>
              <a:tr h="175786">
                <a:tc>
                  <a:txBody>
                    <a:bodyPr/>
                    <a:lstStyle/>
                    <a:p>
                      <a:pPr algn="ctr" fontAlgn="b"/>
                      <a:r>
                        <a:rPr lang="en-GB" sz="700" b="0" i="0" u="none" strike="noStrike">
                          <a:solidFill>
                            <a:srgbClr val="000000"/>
                          </a:solidFill>
                          <a:effectLst/>
                          <a:latin typeface="Calibri" panose="020F0502020204030204" pitchFamily="34" charset="0"/>
                        </a:rPr>
                        <a:t>88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33.92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20.75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23.16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132,570</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132,597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158.68%</a:t>
                      </a:r>
                    </a:p>
                  </a:txBody>
                  <a:tcPr marL="9525" marR="9525" marT="9525" marB="0" anchor="ctr"/>
                </a:tc>
                <a:extLst>
                  <a:ext uri="{0D108BD9-81ED-4DB2-BD59-A6C34878D82A}">
                    <a16:rowId xmlns:a16="http://schemas.microsoft.com/office/drawing/2014/main" val="393197280"/>
                  </a:ext>
                </a:extLst>
              </a:tr>
              <a:tr h="175786">
                <a:tc>
                  <a:txBody>
                    <a:bodyPr/>
                    <a:lstStyle/>
                    <a:p>
                      <a:pPr algn="ctr" fontAlgn="b"/>
                      <a:r>
                        <a:rPr lang="en-GB" sz="700" b="0" i="0" u="none" strike="noStrike">
                          <a:solidFill>
                            <a:srgbClr val="000000"/>
                          </a:solidFill>
                          <a:effectLst/>
                          <a:latin typeface="Calibri" panose="020F0502020204030204" pitchFamily="34" charset="0"/>
                        </a:rPr>
                        <a:t>90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5.96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27.17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136,060</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136,078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0.095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-25.87%</a:t>
                      </a:r>
                    </a:p>
                  </a:txBody>
                  <a:tcPr marL="9525" marR="9525" marT="9525" marB="0" anchor="ctr"/>
                </a:tc>
                <a:extLst>
                  <a:ext uri="{0D108BD9-81ED-4DB2-BD59-A6C34878D82A}">
                    <a16:rowId xmlns:a16="http://schemas.microsoft.com/office/drawing/2014/main" val="325296568"/>
                  </a:ext>
                </a:extLst>
              </a:tr>
              <a:tr h="175786">
                <a:tc>
                  <a:txBody>
                    <a:bodyPr/>
                    <a:lstStyle/>
                    <a:p>
                      <a:pPr algn="ctr" fontAlgn="b"/>
                      <a:r>
                        <a:rPr lang="en-GB" sz="700" b="0" i="0" u="none" strike="noStrike">
                          <a:solidFill>
                            <a:srgbClr val="000000"/>
                          </a:solidFill>
                          <a:effectLst/>
                          <a:latin typeface="Calibri" panose="020F0502020204030204" pitchFamily="34" charset="0"/>
                        </a:rPr>
                        <a:t>93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21.2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31.83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2.45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139,891</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139,925</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-15.01%</a:t>
                      </a:r>
                    </a:p>
                  </a:txBody>
                  <a:tcPr marL="9525" marR="9525" marT="9525" marB="0" anchor="ctr"/>
                </a:tc>
                <a:extLst>
                  <a:ext uri="{0D108BD9-81ED-4DB2-BD59-A6C34878D82A}">
                    <a16:rowId xmlns:a16="http://schemas.microsoft.com/office/drawing/2014/main" val="3016474824"/>
                  </a:ext>
                </a:extLst>
              </a:tr>
            </a:tbl>
          </a:graphicData>
        </a:graphic>
      </p:graphicFrame>
      <p:sp>
        <p:nvSpPr>
          <p:cNvPr id="9" name="Rectangle 8">
            <a:extLst>
              <a:ext uri="{FF2B5EF4-FFF2-40B4-BE49-F238E27FC236}">
                <a16:creationId xmlns:a16="http://schemas.microsoft.com/office/drawing/2014/main" id="{53D4A6C2-EFF2-A74D-895E-1E71E78265EC}"/>
              </a:ext>
            </a:extLst>
          </p:cNvPr>
          <p:cNvSpPr/>
          <p:nvPr/>
        </p:nvSpPr>
        <p:spPr>
          <a:xfrm>
            <a:off x="7695377" y="294140"/>
            <a:ext cx="3298600" cy="610072"/>
          </a:xfrm>
          <a:prstGeom prst="rect">
            <a:avLst/>
          </a:prstGeom>
          <a:solidFill>
            <a:schemeClr val="accent5">
              <a:lumMod val="40000"/>
              <a:lumOff val="6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dirty="0">
                <a:solidFill>
                  <a:srgbClr val="0D0D0D"/>
                </a:solidFill>
                <a:latin typeface="Arial" panose="020B0604020202020204" pitchFamily="34" charset="0"/>
                <a:ea typeface="Heiti SC Medium" pitchFamily="2" charset="-128"/>
                <a:cs typeface="Arial" panose="020B0604020202020204" pitchFamily="34" charset="0"/>
              </a:rPr>
              <a:t>If predictions and feature calculation is rerun, update these values</a:t>
            </a:r>
          </a:p>
        </p:txBody>
      </p:sp>
    </p:spTree>
    <p:extLst>
      <p:ext uri="{BB962C8B-B14F-4D97-AF65-F5344CB8AC3E}">
        <p14:creationId xmlns:p14="http://schemas.microsoft.com/office/powerpoint/2010/main" val="3574092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50" dirty="0">
                <a:solidFill>
                  <a:srgbClr val="00275E"/>
                </a:solidFill>
              </a:rPr>
              <a:t>Pros and cons of the application of Event data for the analysis of football matches</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US" dirty="0"/>
              <a:t>Cruyff quote taken from both </a:t>
            </a:r>
            <a:r>
              <a:rPr lang="en-US" dirty="0">
                <a:hlinkClick r:id="rId3"/>
              </a:rPr>
              <a:t>Javier Fernández</a:t>
            </a:r>
            <a:r>
              <a:rPr lang="en-US" dirty="0"/>
              <a:t> and </a:t>
            </a:r>
            <a:r>
              <a:rPr lang="en-US" dirty="0">
                <a:hlinkClick r:id="rId4"/>
              </a:rPr>
              <a:t>Luke Bornn</a:t>
            </a:r>
            <a:r>
              <a:rPr lang="en-US" dirty="0"/>
              <a:t>’s paper ‘Wide Open Spaces: A statistical technique for measuring space creation in professional soccer’.</a:t>
            </a:r>
          </a:p>
          <a:p>
            <a:r>
              <a:rPr lang="en-US" dirty="0"/>
              <a:t>Advantages and challenges of Tracking data discussed in </a:t>
            </a:r>
            <a:r>
              <a:rPr lang="en-US" dirty="0">
                <a:hlinkClick r:id="rId5"/>
              </a:rPr>
              <a:t>Sam Gregory</a:t>
            </a:r>
            <a:r>
              <a:rPr lang="en-US" dirty="0"/>
              <a:t> and </a:t>
            </a:r>
            <a:r>
              <a:rPr lang="en-US" dirty="0">
                <a:hlinkClick r:id="rId6"/>
              </a:rPr>
              <a:t>Devin </a:t>
            </a:r>
            <a:r>
              <a:rPr lang="en-US" dirty="0" err="1">
                <a:hlinkClick r:id="rId6"/>
              </a:rPr>
              <a:t>Pleuler</a:t>
            </a:r>
            <a:r>
              <a:rPr lang="en-US" dirty="0" err="1"/>
              <a:t>’s</a:t>
            </a:r>
            <a:r>
              <a:rPr lang="en-US" dirty="0"/>
              <a:t> Sport </a:t>
            </a:r>
            <a:r>
              <a:rPr lang="en-US" dirty="0" err="1"/>
              <a:t>Logiq</a:t>
            </a:r>
            <a:r>
              <a:rPr lang="en-US" dirty="0"/>
              <a:t> </a:t>
            </a:r>
            <a:r>
              <a:rPr lang="en-US" dirty="0" err="1"/>
              <a:t>webinair</a:t>
            </a:r>
            <a:r>
              <a:rPr lang="en-US" dirty="0"/>
              <a:t> on 4</a:t>
            </a:r>
            <a:r>
              <a:rPr lang="en-US" baseline="30000" dirty="0"/>
              <a:t>th</a:t>
            </a:r>
            <a:r>
              <a:rPr lang="en-US" dirty="0"/>
              <a:t> November 2019 ‘Demystifying Tracking Data’. See the following link for this seminar on YouTube: </a:t>
            </a:r>
            <a:r>
              <a:rPr lang="en-US" dirty="0">
                <a:hlinkClick r:id="rId7"/>
              </a:rPr>
              <a:t>https://www.youtube.com/watch?v=miEWHSTYvX4</a:t>
            </a:r>
            <a:r>
              <a:rPr lang="en-US" dirty="0"/>
              <a:t>.</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r>
              <a:rPr lang="en-GB" sz="2800" dirty="0">
                <a:solidFill>
                  <a:srgbClr val="28A0D3"/>
                </a:solidFill>
              </a:rPr>
              <a:t>Advantages and Challenges of Event data</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Challenges and 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1280" dirty="0">
                <a:solidFill>
                  <a:srgbClr val="0D0D0D"/>
                </a:solidFill>
              </a:rPr>
              <a:t>Widely available for hundred of competitions from a variety of providers – StatsBomb, </a:t>
            </a:r>
            <a:r>
              <a:rPr lang="en-GB" sz="1280" dirty="0" err="1">
                <a:solidFill>
                  <a:srgbClr val="0D0D0D"/>
                </a:solidFill>
              </a:rPr>
              <a:t>Wyscout</a:t>
            </a:r>
            <a:r>
              <a:rPr lang="en-GB" sz="1280" dirty="0">
                <a:solidFill>
                  <a:srgbClr val="0D0D0D"/>
                </a:solidFill>
              </a:rPr>
              <a:t>, </a:t>
            </a:r>
            <a:r>
              <a:rPr lang="en-GB" sz="1280" dirty="0" err="1">
                <a:solidFill>
                  <a:srgbClr val="0D0D0D"/>
                </a:solidFill>
              </a:rPr>
              <a:t>Opta</a:t>
            </a:r>
            <a:r>
              <a:rPr lang="en-GB" sz="1280" dirty="0">
                <a:solidFill>
                  <a:srgbClr val="0D0D0D"/>
                </a:solidFill>
              </a:rPr>
              <a:t>.</a:t>
            </a:r>
          </a:p>
          <a:p>
            <a:pPr marL="239395" indent="-239395"/>
            <a:endParaRPr lang="en-GB" sz="1280" dirty="0">
              <a:solidFill>
                <a:srgbClr val="0D0D0D"/>
              </a:solidFill>
            </a:endParaRPr>
          </a:p>
          <a:p>
            <a:pPr marL="239395" indent="-239395"/>
            <a:r>
              <a:rPr lang="en-GB" sz="1280" dirty="0">
                <a:solidFill>
                  <a:srgbClr val="0D0D0D"/>
                </a:solidFill>
              </a:rPr>
              <a:t>Increasingly information rich – new metrics included each season i.e. StatsBomb ‘Freeze Frame’ metric and </a:t>
            </a:r>
            <a:r>
              <a:rPr lang="en-GB" sz="1280" dirty="0" err="1">
                <a:solidFill>
                  <a:srgbClr val="0D0D0D"/>
                </a:solidFill>
              </a:rPr>
              <a:t>StatsBomb’s</a:t>
            </a:r>
            <a:r>
              <a:rPr lang="en-GB" sz="1280" dirty="0">
                <a:solidFill>
                  <a:srgbClr val="0D0D0D"/>
                </a:solidFill>
              </a:rPr>
              <a:t> recently announced 360 update [</a:t>
            </a:r>
            <a:r>
              <a:rPr lang="en-GB" sz="1280" u="sng" dirty="0">
                <a:solidFill>
                  <a:srgbClr val="00275E"/>
                </a:solidFill>
                <a:hlinkClick r:id="rId8">
                  <a:extLst>
                    <a:ext uri="{A12FA001-AC4F-418D-AE19-62706E023703}">
                      <ahyp:hlinkClr xmlns:ahyp="http://schemas.microsoft.com/office/drawing/2018/hyperlinkcolor" val="tx"/>
                    </a:ext>
                  </a:extLst>
                </a:hlinkClick>
              </a:rPr>
              <a:t>link</a:t>
            </a:r>
            <a:r>
              <a:rPr lang="en-GB" sz="1280" dirty="0">
                <a:solidFill>
                  <a:srgbClr val="0D0D0D"/>
                </a:solidFill>
              </a:rPr>
              <a:t>] that will collect a freeze-frame of all players on camera for every event recorded.</a:t>
            </a:r>
          </a:p>
          <a:p>
            <a:pPr marL="239395" indent="-239395"/>
            <a:endParaRPr lang="en-GB" sz="1280" dirty="0">
              <a:solidFill>
                <a:srgbClr val="0D0D0D"/>
              </a:solidFill>
            </a:endParaRPr>
          </a:p>
          <a:p>
            <a:pPr marL="239395" indent="-239395"/>
            <a:r>
              <a:rPr lang="en-GB" sz="1280" dirty="0">
                <a:solidFill>
                  <a:srgbClr val="0D0D0D"/>
                </a:solidFill>
              </a:rPr>
              <a:t>Publicly available Event data has been available for a few years, leading to a number of libraries and repositories including </a:t>
            </a:r>
            <a:r>
              <a:rPr lang="en-GB" sz="1280" u="sng" dirty="0">
                <a:solidFill>
                  <a:srgbClr val="00275E"/>
                </a:solidFill>
                <a:hlinkClick r:id="rId9">
                  <a:extLst>
                    <a:ext uri="{A12FA001-AC4F-418D-AE19-62706E023703}">
                      <ahyp:hlinkClr xmlns:ahyp="http://schemas.microsoft.com/office/drawing/2018/hyperlinkcolor" val="tx"/>
                    </a:ext>
                  </a:extLst>
                </a:hlinkClick>
              </a:rPr>
              <a:t>socceraction</a:t>
            </a:r>
            <a:r>
              <a:rPr lang="en-GB" sz="1280" dirty="0">
                <a:solidFill>
                  <a:srgbClr val="0D0D0D"/>
                </a:solidFill>
              </a:rPr>
              <a:t> (Python) by </a:t>
            </a:r>
            <a:r>
              <a:rPr lang="en-GB" sz="1280" dirty="0" err="1">
                <a:solidFill>
                  <a:srgbClr val="0D0D0D"/>
                </a:solidFill>
              </a:rPr>
              <a:t>SciSports</a:t>
            </a:r>
            <a:r>
              <a:rPr lang="en-GB" sz="1280" dirty="0">
                <a:solidFill>
                  <a:srgbClr val="0D0D0D"/>
                </a:solidFill>
              </a:rPr>
              <a:t> and </a:t>
            </a:r>
            <a:r>
              <a:rPr lang="en-GB" sz="1280" u="sng" dirty="0">
                <a:solidFill>
                  <a:srgbClr val="00275E"/>
                </a:solidFill>
                <a:hlinkClick r:id="rId10">
                  <a:extLst>
                    <a:ext uri="{A12FA001-AC4F-418D-AE19-62706E023703}">
                      <ahyp:hlinkClr xmlns:ahyp="http://schemas.microsoft.com/office/drawing/2018/hyperlinkcolor" val="tx"/>
                    </a:ext>
                  </a:extLst>
                </a:hlinkClick>
              </a:rPr>
              <a:t>ggsoccer</a:t>
            </a:r>
            <a:r>
              <a:rPr lang="en-GB" sz="1280" dirty="0">
                <a:solidFill>
                  <a:srgbClr val="0D0D0D"/>
                </a:solidFill>
              </a:rPr>
              <a:t> (R) by Ben </a:t>
            </a:r>
            <a:r>
              <a:rPr lang="en-GB" sz="1280" dirty="0" err="1">
                <a:solidFill>
                  <a:srgbClr val="0D0D0D"/>
                </a:solidFill>
              </a:rPr>
              <a:t>Torvaney</a:t>
            </a:r>
            <a:r>
              <a:rPr lang="en-GB" sz="1280" dirty="0">
                <a:solidFill>
                  <a:srgbClr val="0D0D0D"/>
                </a:solidFill>
              </a:rPr>
              <a:t>.</a:t>
            </a:r>
          </a:p>
          <a:p>
            <a:pPr marL="239395" indent="-239395"/>
            <a:endParaRPr lang="en-GB" sz="1280" dirty="0">
              <a:solidFill>
                <a:srgbClr val="0D0D0D"/>
              </a:solidFill>
            </a:endParaRPr>
          </a:p>
          <a:p>
            <a:pPr marL="239395" indent="-239395"/>
            <a:r>
              <a:rPr lang="en-GB" sz="1280" dirty="0">
                <a:solidFill>
                  <a:srgbClr val="0D0D0D"/>
                </a:solidFill>
              </a:rPr>
              <a:t>Easier to process and analyse than Tracking data. Only one event at a time and non-continuous. Size of the data is just 10</a:t>
            </a:r>
            <a:r>
              <a:rPr lang="en-GB" sz="1280" baseline="30000" dirty="0">
                <a:solidFill>
                  <a:srgbClr val="0D0D0D"/>
                </a:solidFill>
              </a:rPr>
              <a:t>3 </a:t>
            </a:r>
            <a:r>
              <a:rPr lang="en-GB" sz="1280" dirty="0">
                <a:solidFill>
                  <a:srgbClr val="0D0D0D"/>
                </a:solidFill>
              </a:rPr>
              <a:t>rows. </a:t>
            </a:r>
          </a:p>
          <a:p>
            <a:pPr marL="239395" indent="-239395"/>
            <a:endParaRPr lang="en-GB" sz="1280" dirty="0">
              <a:solidFill>
                <a:srgbClr val="0D0D0D"/>
              </a:solidFill>
            </a:endParaRPr>
          </a:p>
          <a:p>
            <a:pPr marL="239395" indent="-239395"/>
            <a:r>
              <a:rPr lang="en-GB" sz="1280" dirty="0">
                <a:solidFill>
                  <a:srgbClr val="0D0D0D"/>
                </a:solidFill>
              </a:rPr>
              <a:t>Easy to connect Event data to video e.g. drag and drop an </a:t>
            </a:r>
            <a:r>
              <a:rPr lang="en-GB" sz="1280" dirty="0" err="1">
                <a:solidFill>
                  <a:srgbClr val="0D0D0D"/>
                </a:solidFill>
              </a:rPr>
              <a:t>Opta</a:t>
            </a:r>
            <a:r>
              <a:rPr lang="en-GB" sz="1280" dirty="0">
                <a:solidFill>
                  <a:srgbClr val="0D0D0D"/>
                </a:solidFill>
              </a:rPr>
              <a:t> F24 XML feed to </a:t>
            </a:r>
            <a:r>
              <a:rPr lang="en-GB" sz="1280" dirty="0" err="1">
                <a:solidFill>
                  <a:srgbClr val="0D0D0D"/>
                </a:solidFill>
              </a:rPr>
              <a:t>SportsCode</a:t>
            </a:r>
            <a:r>
              <a:rPr lang="en-GB" sz="1280" dirty="0">
                <a:solidFill>
                  <a:srgbClr val="0D0D0D"/>
                </a:solidFill>
              </a:rPr>
              <a:t> and query the video using Event data.</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533628"/>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280" dirty="0">
                <a:solidFill>
                  <a:srgbClr val="0D0D0D"/>
                </a:solidFill>
              </a:rPr>
              <a:t>Different providers have different interpretations of actions and accuracies of moments analysed. Subsequently, these datasets require different treatments. Libraries are available to transform data to a uniform standard such as </a:t>
            </a:r>
            <a:r>
              <a:rPr lang="en-GB" sz="1280" dirty="0" err="1">
                <a:solidFill>
                  <a:srgbClr val="0D0D0D"/>
                </a:solidFill>
              </a:rPr>
              <a:t>SciSports</a:t>
            </a:r>
            <a:r>
              <a:rPr lang="en-GB" sz="1280" dirty="0">
                <a:solidFill>
                  <a:srgbClr val="0D0D0D"/>
                </a:solidFill>
              </a:rPr>
              <a:t> </a:t>
            </a:r>
            <a:r>
              <a:rPr lang="en-GB" sz="1280" u="sng" dirty="0">
                <a:solidFill>
                  <a:srgbClr val="00275E"/>
                </a:solidFill>
                <a:hlinkClick r:id="rId11">
                  <a:extLst>
                    <a:ext uri="{A12FA001-AC4F-418D-AE19-62706E023703}">
                      <ahyp:hlinkClr xmlns:ahyp="http://schemas.microsoft.com/office/drawing/2018/hyperlinkcolor" val="tx"/>
                    </a:ext>
                  </a:extLst>
                </a:hlinkClick>
              </a:rPr>
              <a:t>SPADL</a:t>
            </a:r>
            <a:r>
              <a:rPr lang="en-GB" sz="1280" dirty="0">
                <a:solidFill>
                  <a:srgbClr val="0D0D0D"/>
                </a:solidFill>
              </a:rPr>
              <a:t> format.</a:t>
            </a:r>
          </a:p>
          <a:p>
            <a:pPr marL="239395" indent="-239395"/>
            <a:endParaRPr lang="en-GB" sz="1280" dirty="0">
              <a:solidFill>
                <a:srgbClr val="0D0D0D"/>
              </a:solidFill>
            </a:endParaRPr>
          </a:p>
          <a:p>
            <a:pPr marL="239395" indent="-239395"/>
            <a:r>
              <a:rPr lang="en-GB" sz="1280" dirty="0">
                <a:solidFill>
                  <a:srgbClr val="0D0D0D"/>
                </a:solidFill>
              </a:rPr>
              <a:t>Event stream is not always optimised for analysis.</a:t>
            </a:r>
          </a:p>
          <a:p>
            <a:pPr marL="239395" indent="-239395"/>
            <a:endParaRPr lang="en-GB" sz="1280" dirty="0">
              <a:solidFill>
                <a:srgbClr val="0D0D0D"/>
              </a:solidFill>
            </a:endParaRPr>
          </a:p>
          <a:p>
            <a:pPr marL="239395" indent="-239395"/>
            <a:r>
              <a:rPr lang="en-GB" sz="1280" dirty="0">
                <a:solidFill>
                  <a:srgbClr val="0D0D0D"/>
                </a:solidFill>
              </a:rPr>
              <a:t>Event data is missing a lot of contextual information when compared with Tracking data as it only account for on-the-ball actions. Fewer than 1% of the on-the-ball actions in a football match are shots and players only have the ball 3 minutes on average (Johan Cruyff)</a:t>
            </a:r>
            <a:r>
              <a:rPr lang="en-GB" sz="1280" baseline="30000" dirty="0">
                <a:solidFill>
                  <a:srgbClr val="0D0D0D"/>
                </a:solidFill>
              </a:rPr>
              <a:t>1</a:t>
            </a:r>
            <a:r>
              <a:rPr lang="en-GB" sz="1280" dirty="0">
                <a:solidFill>
                  <a:srgbClr val="0D0D0D"/>
                </a:solidFill>
              </a:rPr>
              <a:t>. Event data is unable to answer the questions as to what the players are doing during the 87 minutes when you do not have the ball.</a:t>
            </a:r>
          </a:p>
          <a:p>
            <a:pPr marL="239395" indent="-239395"/>
            <a:endParaRPr lang="en-GB" sz="1280" dirty="0">
              <a:solidFill>
                <a:srgbClr val="0D0D0D"/>
              </a:solidFill>
            </a:endParaRPr>
          </a:p>
          <a:p>
            <a:pPr marL="239395" indent="-239395"/>
            <a:r>
              <a:rPr lang="en-GB" sz="1280" dirty="0">
                <a:solidFill>
                  <a:srgbClr val="0D0D0D"/>
                </a:solidFill>
              </a:rPr>
              <a:t>Not always pleasant to work with in its native form e.g. nested JSON dictionaries.</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721599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50" dirty="0">
                <a:solidFill>
                  <a:srgbClr val="00275E"/>
                </a:solidFill>
              </a:rPr>
              <a:t>Pros and cons of the application of Tracking data for the analysis of football matches</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721230"/>
            <a:ext cx="11417300" cy="396069"/>
          </a:xfrm>
        </p:spPr>
        <p:txBody>
          <a:bodyPr/>
          <a:lstStyle/>
          <a:p>
            <a:r>
              <a:rPr lang="en-US" baseline="30000" dirty="0"/>
              <a:t>1</a:t>
            </a:r>
            <a:r>
              <a:rPr lang="en-US" dirty="0"/>
              <a:t>Packing’ is a metric invented by IMPECT that assigns a value to the number of opposition players taken out of the game by a pass or dribble.</a:t>
            </a:r>
          </a:p>
          <a:p>
            <a:r>
              <a:rPr lang="en-US" dirty="0"/>
              <a:t>Advantages and challenges of Tracking data discussed in </a:t>
            </a:r>
            <a:r>
              <a:rPr lang="en-US" dirty="0">
                <a:hlinkClick r:id="rId3"/>
              </a:rPr>
              <a:t>Sam Gregory</a:t>
            </a:r>
            <a:r>
              <a:rPr lang="en-US" dirty="0"/>
              <a:t> and </a:t>
            </a:r>
            <a:r>
              <a:rPr lang="en-US" dirty="0">
                <a:hlinkClick r:id="rId4"/>
              </a:rPr>
              <a:t>Devin </a:t>
            </a:r>
            <a:r>
              <a:rPr lang="en-US" dirty="0" err="1">
                <a:hlinkClick r:id="rId4"/>
              </a:rPr>
              <a:t>Pleuler</a:t>
            </a:r>
            <a:r>
              <a:rPr lang="en-US" dirty="0" err="1"/>
              <a:t>’s</a:t>
            </a:r>
            <a:r>
              <a:rPr lang="en-US" dirty="0"/>
              <a:t> Sport </a:t>
            </a:r>
            <a:r>
              <a:rPr lang="en-US" dirty="0" err="1"/>
              <a:t>Logiq</a:t>
            </a:r>
            <a:r>
              <a:rPr lang="en-US" dirty="0"/>
              <a:t> </a:t>
            </a:r>
            <a:r>
              <a:rPr lang="en-US" dirty="0" err="1"/>
              <a:t>webinair</a:t>
            </a:r>
            <a:r>
              <a:rPr lang="en-US" dirty="0"/>
              <a:t> on 4</a:t>
            </a:r>
            <a:r>
              <a:rPr lang="en-US" baseline="30000" dirty="0"/>
              <a:t>th</a:t>
            </a:r>
            <a:r>
              <a:rPr lang="en-US" dirty="0"/>
              <a:t> November 2019 ‘Demystifying Tracking Data’. See the following link for this seminar on YouTube: </a:t>
            </a:r>
            <a:r>
              <a:rPr lang="en-US" dirty="0">
                <a:hlinkClick r:id="rId5"/>
              </a:rPr>
              <a:t>https://www.youtube.com/watch?v=miEWHSTYvX4</a:t>
            </a:r>
            <a:r>
              <a:rPr lang="en-US" dirty="0"/>
              <a:t>.</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r>
              <a:rPr lang="en-GB" sz="2800" dirty="0">
                <a:solidFill>
                  <a:srgbClr val="28A0D3"/>
                </a:solidFill>
              </a:rPr>
              <a:t>Advantages and Challenges of Tracking data</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Challenges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560294" y="1434977"/>
            <a:ext cx="5100918" cy="523220"/>
          </a:xfrm>
          <a:prstGeom prst="rect">
            <a:avLst/>
          </a:prstGeom>
          <a:noFill/>
        </p:spPr>
        <p:txBody>
          <a:bodyPr wrap="square" rtlCol="0">
            <a:spAutoFit/>
          </a:bodyPr>
          <a:lstStyle/>
          <a:p>
            <a:pPr algn="ctr"/>
            <a:r>
              <a:rPr lang="en-US" sz="1600" b="1" dirty="0">
                <a:solidFill>
                  <a:srgbClr val="0D0D0D"/>
                </a:solidFill>
              </a:rPr>
              <a:t>Advantages and Possibilities</a:t>
            </a:r>
          </a:p>
          <a:p>
            <a:pPr algn="ctr"/>
            <a:r>
              <a:rPr lang="en-US" sz="1200" b="1" dirty="0">
                <a:solidFill>
                  <a:srgbClr val="0D0D0D"/>
                </a:solidFill>
              </a:rPr>
              <a:t>(many still to be discovered!)</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60294" y="1958197"/>
            <a:ext cx="5100918" cy="3637910"/>
          </a:xfrm>
        </p:spPr>
        <p:txBody>
          <a:bodyPr lIns="0" tIns="0" rIns="0" bIns="0" anchor="t">
            <a:noAutofit/>
          </a:bodyPr>
          <a:lstStyle/>
          <a:p>
            <a:pPr marL="239395" indent="-239395"/>
            <a:r>
              <a:rPr lang="en-GB" sz="1000" dirty="0">
                <a:solidFill>
                  <a:srgbClr val="0D0D0D"/>
                </a:solidFill>
              </a:rPr>
              <a:t>A much fuller dataset, including all activity off-the-ball.</a:t>
            </a:r>
          </a:p>
          <a:p>
            <a:pPr marL="239395" indent="-239395"/>
            <a:endParaRPr lang="en-GB" sz="1000" dirty="0">
              <a:solidFill>
                <a:srgbClr val="0D0D0D"/>
              </a:solidFill>
            </a:endParaRPr>
          </a:p>
          <a:p>
            <a:pPr marL="239395" indent="-239395"/>
            <a:r>
              <a:rPr lang="en-GB" sz="1000" dirty="0">
                <a:solidFill>
                  <a:srgbClr val="0D0D0D"/>
                </a:solidFill>
              </a:rPr>
              <a:t>Can take into account velocities, accelerations, and variables that provide continuous context, not just over a single frame e.g. a player’s off-the-ball run; the ball trajectory on a shot etc.</a:t>
            </a:r>
          </a:p>
          <a:p>
            <a:pPr marL="239395" indent="-239395"/>
            <a:endParaRPr lang="en-GB" sz="1000" dirty="0">
              <a:solidFill>
                <a:srgbClr val="0D0D0D"/>
              </a:solidFill>
            </a:endParaRPr>
          </a:p>
          <a:p>
            <a:pPr marL="239395" indent="-239395"/>
            <a:r>
              <a:rPr lang="en-GB" sz="1000" dirty="0">
                <a:solidFill>
                  <a:srgbClr val="0D0D0D"/>
                </a:solidFill>
              </a:rPr>
              <a:t>Data can provide tactical context from coordinate positions e.g. how many times is player X unmarked; where is the fullback when a transition occurs; provide another example of when event X occurred, etc.</a:t>
            </a:r>
          </a:p>
          <a:p>
            <a:pPr marL="239395" indent="-239395"/>
            <a:endParaRPr lang="en-GB" sz="1000" dirty="0">
              <a:solidFill>
                <a:srgbClr val="0D0D0D"/>
              </a:solidFill>
            </a:endParaRPr>
          </a:p>
          <a:p>
            <a:pPr marL="239395" indent="-239395"/>
            <a:r>
              <a:rPr lang="en-GB" sz="1000" dirty="0">
                <a:solidFill>
                  <a:srgbClr val="0D0D0D"/>
                </a:solidFill>
              </a:rPr>
              <a:t>Tracking data can be used to further enrich corresponding Event data to add further detail and specificity. In the recent StatsBomb 360 Event data, Event data will now include the positions of all players for a given event. Other example of data enrichment include through computer vision and Tracking data include:</a:t>
            </a:r>
          </a:p>
          <a:p>
            <a:pPr marL="527388" lvl="1" indent="-239395"/>
            <a:r>
              <a:rPr lang="en-GB" sz="1000" dirty="0">
                <a:solidFill>
                  <a:srgbClr val="0D0D0D"/>
                </a:solidFill>
              </a:rPr>
              <a:t>Is a pass under pressure? – distance based logic based on player in possession;</a:t>
            </a:r>
          </a:p>
          <a:p>
            <a:pPr marL="527388" lvl="1" indent="-239395"/>
            <a:r>
              <a:rPr lang="en-GB" sz="1000" dirty="0">
                <a:solidFill>
                  <a:srgbClr val="0D0D0D"/>
                </a:solidFill>
              </a:rPr>
              <a:t>What passing options did the player in possession have – can be calculated geometrically or more simply through rules-based logic such as no. teammates and opponents in front or behind a player; Improve on existing metrics such as ’Packing</a:t>
            </a:r>
            <a:r>
              <a:rPr lang="en-GB" sz="1000" baseline="30000" dirty="0">
                <a:solidFill>
                  <a:srgbClr val="0D0D0D"/>
                </a:solidFill>
              </a:rPr>
              <a:t>1</a:t>
            </a:r>
            <a:r>
              <a:rPr lang="en-GB" sz="1000" dirty="0">
                <a:solidFill>
                  <a:srgbClr val="0D0D0D"/>
                </a:solidFill>
              </a:rPr>
              <a:t>’ which is currently manually collected;</a:t>
            </a:r>
          </a:p>
          <a:p>
            <a:pPr marL="527388" lvl="1" indent="-239395"/>
            <a:r>
              <a:rPr lang="en-GB" sz="1000" dirty="0">
                <a:solidFill>
                  <a:srgbClr val="0D0D0D"/>
                </a:solidFill>
              </a:rPr>
              <a:t>Improved </a:t>
            </a:r>
            <a:r>
              <a:rPr lang="en-GB" sz="1000" dirty="0" err="1">
                <a:solidFill>
                  <a:srgbClr val="0D0D0D"/>
                </a:solidFill>
              </a:rPr>
              <a:t>xG</a:t>
            </a:r>
            <a:r>
              <a:rPr lang="en-GB" sz="1000" dirty="0">
                <a:solidFill>
                  <a:srgbClr val="0D0D0D"/>
                </a:solidFill>
              </a:rPr>
              <a:t> models to include defender and goalkeeper positions, pressure on the player in possession; and</a:t>
            </a:r>
          </a:p>
          <a:p>
            <a:pPr marL="527388" lvl="1" indent="-239395"/>
            <a:r>
              <a:rPr lang="en-GB" sz="1000" dirty="0">
                <a:solidFill>
                  <a:srgbClr val="0D0D0D"/>
                </a:solidFill>
              </a:rPr>
              <a:t>Improve on previously hard-to-analyse metrics such as goalkeeper performance e.g. positioning at the moment of the shot, percent of the goal covered, etc.</a:t>
            </a:r>
          </a:p>
          <a:p>
            <a:pPr marL="239395" indent="-239395"/>
            <a:endParaRPr lang="en-GB" sz="1000" dirty="0">
              <a:solidFill>
                <a:srgbClr val="0D0D0D"/>
              </a:solidFill>
            </a:endParaRP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589059" y="1709734"/>
            <a:ext cx="5188697" cy="388637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030" dirty="0">
                <a:solidFill>
                  <a:srgbClr val="0D0D0D"/>
                </a:solidFill>
              </a:rPr>
              <a:t>Size of the data – Event data is 10</a:t>
            </a:r>
            <a:r>
              <a:rPr lang="en-GB" sz="1030" baseline="30000" dirty="0">
                <a:solidFill>
                  <a:srgbClr val="0D0D0D"/>
                </a:solidFill>
              </a:rPr>
              <a:t>3 </a:t>
            </a:r>
            <a:r>
              <a:rPr lang="en-GB" sz="1030" dirty="0">
                <a:solidFill>
                  <a:srgbClr val="0D0D0D"/>
                </a:solidFill>
              </a:rPr>
              <a:t>rows. Tracking data is 10</a:t>
            </a:r>
            <a:r>
              <a:rPr lang="en-GB" sz="1030" baseline="30000" dirty="0">
                <a:solidFill>
                  <a:srgbClr val="0D0D0D"/>
                </a:solidFill>
              </a:rPr>
              <a:t>6</a:t>
            </a:r>
            <a:r>
              <a:rPr lang="en-GB" sz="1030" dirty="0">
                <a:solidFill>
                  <a:srgbClr val="0D0D0D"/>
                </a:solidFill>
              </a:rPr>
              <a:t> rows i.e. 95 mins (5,700 seconds) x 26 objects (22 players + 3 referees + ball) x 25 frames per second ≈ 3.7mil observations. This brings issues of both storing and processing the data.</a:t>
            </a:r>
          </a:p>
          <a:p>
            <a:pPr marL="239395" indent="-239395"/>
            <a:endParaRPr lang="en-GB" sz="1030" dirty="0">
              <a:solidFill>
                <a:srgbClr val="0D0D0D"/>
              </a:solidFill>
            </a:endParaRPr>
          </a:p>
          <a:p>
            <a:pPr marL="239395" indent="-239395"/>
            <a:r>
              <a:rPr lang="en-GB" sz="1030" dirty="0">
                <a:solidFill>
                  <a:srgbClr val="0D0D0D"/>
                </a:solidFill>
              </a:rPr>
              <a:t>Mathematically more complex to work with.</a:t>
            </a:r>
          </a:p>
          <a:p>
            <a:pPr marL="239395" indent="-239395"/>
            <a:endParaRPr lang="en-GB" sz="1030" dirty="0">
              <a:solidFill>
                <a:srgbClr val="0D0D0D"/>
              </a:solidFill>
            </a:endParaRPr>
          </a:p>
          <a:p>
            <a:pPr marL="239395" indent="-239395"/>
            <a:r>
              <a:rPr lang="en-GB" sz="1030" dirty="0">
                <a:solidFill>
                  <a:srgbClr val="0D0D0D"/>
                </a:solidFill>
              </a:rPr>
              <a:t>Despite being the state-of-the-art dataset, Tracking data is still missing significant datapoints including: body pose position (i.e. are they open to receive a pass), the spin of the ball (therefore need to build in uncertainties when determining ball trajectory).</a:t>
            </a:r>
          </a:p>
          <a:p>
            <a:pPr marL="239395" indent="-239395"/>
            <a:endParaRPr lang="en-GB" sz="1030" dirty="0">
              <a:solidFill>
                <a:srgbClr val="0D0D0D"/>
              </a:solidFill>
            </a:endParaRPr>
          </a:p>
          <a:p>
            <a:pPr marL="239395" indent="-239395"/>
            <a:r>
              <a:rPr lang="en-GB" sz="1030" dirty="0">
                <a:solidFill>
                  <a:srgbClr val="0D0D0D"/>
                </a:solidFill>
              </a:rPr>
              <a:t>Limited public work - recently changed with the Friends of Tracking initiative + public datasets released by </a:t>
            </a:r>
            <a:r>
              <a:rPr lang="en-GB" sz="1030" dirty="0" err="1">
                <a:solidFill>
                  <a:srgbClr val="0D0D0D"/>
                </a:solidFill>
              </a:rPr>
              <a:t>Metrica</a:t>
            </a:r>
            <a:r>
              <a:rPr lang="en-GB" sz="1030" dirty="0">
                <a:solidFill>
                  <a:srgbClr val="0D0D0D"/>
                </a:solidFill>
              </a:rPr>
              <a:t> Sports, </a:t>
            </a:r>
            <a:r>
              <a:rPr lang="en-GB" sz="1030" dirty="0" err="1">
                <a:solidFill>
                  <a:srgbClr val="0D0D0D"/>
                </a:solidFill>
              </a:rPr>
              <a:t>Signality</a:t>
            </a:r>
            <a:r>
              <a:rPr lang="en-GB" sz="1030" dirty="0">
                <a:solidFill>
                  <a:srgbClr val="0D0D0D"/>
                </a:solidFill>
              </a:rPr>
              <a:t>, and SkillCorner. However, nearly all public initiatives are presented in journals or conferences and are therefore less accessible and aimed at a different audience to most football practitioners.</a:t>
            </a:r>
          </a:p>
          <a:p>
            <a:pPr marL="239395" indent="-239395"/>
            <a:endParaRPr lang="en-GB" sz="1030" dirty="0">
              <a:solidFill>
                <a:srgbClr val="0D0D0D"/>
              </a:solidFill>
            </a:endParaRPr>
          </a:p>
          <a:p>
            <a:pPr marL="239395" indent="-239395"/>
            <a:r>
              <a:rPr lang="en-GB" sz="1030" dirty="0">
                <a:solidFill>
                  <a:srgbClr val="0D0D0D"/>
                </a:solidFill>
              </a:rPr>
              <a:t>Difficult to merge Tracking and Event data. Event data has imperfect timestamps. This is possible through a supervised modelling approached (requires properly annotated dataset) or a rules based logic approach (less accurate but easier to implement).</a:t>
            </a:r>
          </a:p>
          <a:p>
            <a:pPr marL="239395" indent="-239395"/>
            <a:endParaRPr lang="en-GB" sz="1030" dirty="0">
              <a:solidFill>
                <a:srgbClr val="0D0D0D"/>
              </a:solidFill>
            </a:endParaRPr>
          </a:p>
          <a:p>
            <a:pPr marL="239395" indent="-239395"/>
            <a:r>
              <a:rPr lang="en-GB" sz="1030" dirty="0">
                <a:solidFill>
                  <a:srgbClr val="0D0D0D"/>
                </a:solidFill>
              </a:rPr>
              <a:t>Difficult to query Tracking data as the data is continuous and the unlike the Event data, the rows continue simultaneously with 26 things at the same time. For example, it’s only possible to show all the passes if you’ve previous defined them.</a:t>
            </a:r>
          </a:p>
        </p:txBody>
      </p:sp>
      <p:sp>
        <p:nvSpPr>
          <p:cNvPr id="13" name="Diamond 12">
            <a:extLst>
              <a:ext uri="{FF2B5EF4-FFF2-40B4-BE49-F238E27FC236}">
                <a16:creationId xmlns:a16="http://schemas.microsoft.com/office/drawing/2014/main" id="{852FF25F-D110-7048-B2FE-D73B8EE10115}"/>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77910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3" y="1391838"/>
            <a:ext cx="7478097" cy="4378768"/>
          </a:xfrm>
        </p:spPr>
        <p:txBody>
          <a:bodyPr lIns="0" tIns="0" rIns="0" bIns="0" anchor="t"/>
          <a:lstStyle/>
          <a:p>
            <a:pPr marL="0" indent="0">
              <a:buNone/>
            </a:pPr>
            <a:r>
              <a:rPr lang="en-GB" b="1" dirty="0">
                <a:solidFill>
                  <a:srgbClr val="00275E"/>
                </a:solidFill>
              </a:rPr>
              <a:t>What are Expected Goals (</a:t>
            </a:r>
            <a:r>
              <a:rPr lang="en-GB" b="1" dirty="0" err="1">
                <a:solidFill>
                  <a:srgbClr val="00275E"/>
                </a:solidFill>
              </a:rPr>
              <a:t>xG</a:t>
            </a:r>
            <a:r>
              <a:rPr lang="en-GB" b="1" dirty="0">
                <a:solidFill>
                  <a:srgbClr val="00275E"/>
                </a:solidFill>
              </a:rPr>
              <a:t>)?</a:t>
            </a:r>
          </a:p>
          <a:p>
            <a:pPr marL="0" indent="0">
              <a:buNone/>
            </a:pPr>
            <a:r>
              <a:rPr lang="en-GB" dirty="0">
                <a:solidFill>
                  <a:srgbClr val="262626"/>
                </a:solidFill>
              </a:rPr>
              <a:t>Background information about the proxy of choice for the Chance Quality Model. What is this </a:t>
            </a:r>
            <a:r>
              <a:rPr lang="en-GB" dirty="0" err="1">
                <a:solidFill>
                  <a:srgbClr val="262626"/>
                </a:solidFill>
              </a:rPr>
              <a:t>xG</a:t>
            </a:r>
            <a:r>
              <a:rPr lang="en-GB" dirty="0">
                <a:solidFill>
                  <a:srgbClr val="262626"/>
                </a:solidFill>
              </a:rPr>
              <a:t> metric and why has it made such a huge impact on football data analysis.</a:t>
            </a:r>
          </a:p>
          <a:p>
            <a:pPr marL="0" indent="0">
              <a:buNone/>
            </a:pPr>
            <a:endParaRPr lang="en-GB" b="1" dirty="0">
              <a:solidFill>
                <a:srgbClr val="00275E"/>
              </a:solidFill>
            </a:endParaRPr>
          </a:p>
          <a:p>
            <a:pPr marL="0" indent="0">
              <a:buNone/>
            </a:pPr>
            <a:r>
              <a:rPr lang="en-GB" b="1" dirty="0">
                <a:solidFill>
                  <a:srgbClr val="00275E"/>
                </a:solidFill>
              </a:rPr>
              <a:t>Data Engineering</a:t>
            </a:r>
          </a:p>
          <a:p>
            <a:pPr marL="0" indent="0">
              <a:buNone/>
            </a:pPr>
            <a:r>
              <a:rPr lang="en-GB" dirty="0">
                <a:solidFill>
                  <a:srgbClr val="262626"/>
                </a:solidFill>
              </a:rPr>
              <a:t>Reworking the dataset into a form ready for modeling including: converting the pitch coordinates to a standardised coordinate system, filtering the data for just Open Play goals, and cleaning attributes.</a:t>
            </a:r>
            <a:endParaRPr lang="en-GB" b="1" dirty="0">
              <a:solidFill>
                <a:srgbClr val="00275E"/>
              </a:solidFill>
            </a:endParaRPr>
          </a:p>
          <a:p>
            <a:pPr marL="0" indent="0">
              <a:buNone/>
            </a:pPr>
            <a:endParaRPr lang="en-GB" b="1" dirty="0">
              <a:solidFill>
                <a:srgbClr val="00275E"/>
              </a:solidFill>
            </a:endParaRPr>
          </a:p>
          <a:p>
            <a:pPr marL="0" indent="0">
              <a:buNone/>
            </a:pPr>
            <a:r>
              <a:rPr lang="en-GB" b="1" dirty="0">
                <a:solidFill>
                  <a:srgbClr val="00275E"/>
                </a:solidFill>
              </a:rPr>
              <a:t>Building a Chance Quality Model </a:t>
            </a:r>
            <a:r>
              <a:rPr lang="en-GB" b="1" i="1" dirty="0">
                <a:solidFill>
                  <a:srgbClr val="00275E"/>
                </a:solidFill>
              </a:rPr>
              <a:t>via</a:t>
            </a:r>
            <a:r>
              <a:rPr lang="en-GB" b="1" dirty="0">
                <a:solidFill>
                  <a:srgbClr val="00275E"/>
                </a:solidFill>
              </a:rPr>
              <a:t> the logic of Expected Goals</a:t>
            </a:r>
          </a:p>
          <a:p>
            <a:pPr marL="0" indent="0">
              <a:buNone/>
            </a:pPr>
            <a:r>
              <a:rPr lang="en-GB" dirty="0">
                <a:solidFill>
                  <a:srgbClr val="262626"/>
                </a:solidFill>
              </a:rPr>
              <a:t>A basic model to measure the likelihood of shots resulting in goals from a sample of just under 11,000 shots. The model uses Logistic Regression and the approach is made up of the following steps: exploratory data analysis (EDA) of the dataset, data engineering, evaluation metric selection, outlier treatment, univariate and multivariate analysis with subsequent feature engineering, production of a final model, measurement of performance, and feature interpretation.</a:t>
            </a:r>
            <a:endParaRPr lang="en-GB" b="1"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the Shots dataset, summarised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Chance Quality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1403"/>
            <a:ext cx="11417300" cy="277906"/>
          </a:xfrm>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60187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19" name="Picture 18">
            <a:extLst>
              <a:ext uri="{FF2B5EF4-FFF2-40B4-BE49-F238E27FC236}">
                <a16:creationId xmlns:a16="http://schemas.microsoft.com/office/drawing/2014/main" id="{251A6653-26BB-EE4E-AF34-A2402A164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86" y="1390016"/>
            <a:ext cx="2692908" cy="1346454"/>
          </a:xfrm>
          <a:prstGeom prst="rect">
            <a:avLst/>
          </a:prstGeom>
        </p:spPr>
      </p:pic>
      <p:sp>
        <p:nvSpPr>
          <p:cNvPr id="12" name="Oval 11">
            <a:extLst>
              <a:ext uri="{FF2B5EF4-FFF2-40B4-BE49-F238E27FC236}">
                <a16:creationId xmlns:a16="http://schemas.microsoft.com/office/drawing/2014/main" id="{471A9777-2756-1849-87B8-330CC46FB832}"/>
              </a:ext>
            </a:extLst>
          </p:cNvPr>
          <p:cNvSpPr/>
          <p:nvPr/>
        </p:nvSpPr>
        <p:spPr>
          <a:xfrm>
            <a:off x="382499" y="378965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6" name="Picture 15">
            <a:extLst>
              <a:ext uri="{FF2B5EF4-FFF2-40B4-BE49-F238E27FC236}">
                <a16:creationId xmlns:a16="http://schemas.microsoft.com/office/drawing/2014/main" id="{1FBC4FFF-B152-9141-BEB1-6C802EC78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96" y="2853322"/>
            <a:ext cx="2271088" cy="1458142"/>
          </a:xfrm>
          <a:prstGeom prst="rect">
            <a:avLst/>
          </a:prstGeom>
        </p:spPr>
      </p:pic>
      <p:pic>
        <p:nvPicPr>
          <p:cNvPr id="10" name="Picture 9">
            <a:extLst>
              <a:ext uri="{FF2B5EF4-FFF2-40B4-BE49-F238E27FC236}">
                <a16:creationId xmlns:a16="http://schemas.microsoft.com/office/drawing/2014/main" id="{30B79318-F4D5-3844-B6A9-17F904779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2522" y="4428316"/>
            <a:ext cx="2687272" cy="1458142"/>
          </a:xfrm>
          <a:prstGeom prst="rect">
            <a:avLst/>
          </a:prstGeom>
        </p:spPr>
      </p:pic>
    </p:spTree>
    <p:extLst>
      <p:ext uri="{BB962C8B-B14F-4D97-AF65-F5344CB8AC3E}">
        <p14:creationId xmlns:p14="http://schemas.microsoft.com/office/powerpoint/2010/main" val="98014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55671"/>
            <a:ext cx="8109378" cy="4076179"/>
          </a:xfrm>
        </p:spPr>
        <p:txBody>
          <a:bodyPr lIns="0" tIns="0" rIns="0" bIns="0" anchor="t">
            <a:noAutofit/>
          </a:bodyPr>
          <a:lstStyle/>
          <a:p>
            <a:r>
              <a:rPr lang="en-GB" sz="930" u="sng" dirty="0">
                <a:solidFill>
                  <a:srgbClr val="00275E"/>
                </a:solidFill>
                <a:hlinkClick r:id="rId3">
                  <a:extLst>
                    <a:ext uri="{A12FA001-AC4F-418D-AE19-62706E023703}">
                      <ahyp:hlinkClr xmlns:ahyp="http://schemas.microsoft.com/office/drawing/2018/hyperlinkcolor" val="tx"/>
                    </a:ext>
                  </a:extLst>
                </a:hlinkClick>
              </a:rPr>
              <a:t>‘Expected goals’</a:t>
            </a:r>
            <a:r>
              <a:rPr lang="en-GB" sz="930" dirty="0">
                <a:solidFill>
                  <a:srgbClr val="0D0D0D"/>
                </a:solidFill>
              </a:rPr>
              <a:t>, aften appreciated as '</a:t>
            </a:r>
            <a:r>
              <a:rPr lang="en-GB" sz="930" dirty="0" err="1">
                <a:solidFill>
                  <a:srgbClr val="0D0D0D"/>
                </a:solidFill>
              </a:rPr>
              <a:t>xG</a:t>
            </a:r>
            <a:r>
              <a:rPr lang="en-GB" sz="930" dirty="0">
                <a:solidFill>
                  <a:srgbClr val="0D0D0D"/>
                </a:solidFill>
              </a:rPr>
              <a:t>', is a derived football metric created by </a:t>
            </a:r>
            <a:r>
              <a:rPr lang="en-GB" sz="930" u="sng" dirty="0">
                <a:solidFill>
                  <a:srgbClr val="00275E"/>
                </a:solidFill>
                <a:hlinkClick r:id="rId4">
                  <a:extLst>
                    <a:ext uri="{A12FA001-AC4F-418D-AE19-62706E023703}">
                      <ahyp:hlinkClr xmlns:ahyp="http://schemas.microsoft.com/office/drawing/2018/hyperlinkcolor" val="tx"/>
                    </a:ext>
                  </a:extLst>
                </a:hlinkClick>
              </a:rPr>
              <a:t>Sam Green</a:t>
            </a:r>
            <a:r>
              <a:rPr lang="en-GB" sz="930" dirty="0">
                <a:solidFill>
                  <a:srgbClr val="0D0D0D"/>
                </a:solidFill>
              </a:rPr>
              <a:t> at </a:t>
            </a:r>
            <a:r>
              <a:rPr lang="en-GB" sz="930" u="sng" dirty="0">
                <a:solidFill>
                  <a:srgbClr val="00275E"/>
                </a:solidFill>
                <a:hlinkClick r:id="rId5">
                  <a:extLst>
                    <a:ext uri="{A12FA001-AC4F-418D-AE19-62706E023703}">
                      <ahyp:hlinkClr xmlns:ahyp="http://schemas.microsoft.com/office/drawing/2018/hyperlinkcolor" val="tx"/>
                    </a:ext>
                  </a:extLst>
                </a:hlinkClick>
              </a:rPr>
              <a:t>Opta</a:t>
            </a:r>
            <a:r>
              <a:rPr lang="en-GB" sz="930" dirty="0">
                <a:solidFill>
                  <a:srgbClr val="0D0D0D"/>
                </a:solidFill>
              </a:rPr>
              <a:t>, that measures the shot quality or probability that a shot with defined position, conditions, and situation, will, on average, result in a goal (Fig. A). Put simply, shots are assigned a number between 0 or 1 determined by the proportion of similar shots that have resulted in a goal. The derivation of the </a:t>
            </a:r>
            <a:r>
              <a:rPr lang="en-GB" sz="930" dirty="0" err="1">
                <a:solidFill>
                  <a:srgbClr val="0D0D0D"/>
                </a:solidFill>
              </a:rPr>
              <a:t>xG</a:t>
            </a:r>
            <a:r>
              <a:rPr lang="en-GB" sz="930" dirty="0">
                <a:solidFill>
                  <a:srgbClr val="0D0D0D"/>
                </a:solidFill>
              </a:rPr>
              <a:t> is the metric is what is used create the Chance Quality Model for this challenge and is henceforth referred to in deck as either Expected Goals or ‘</a:t>
            </a:r>
            <a:r>
              <a:rPr lang="en-GB" sz="930" u="sng" dirty="0">
                <a:solidFill>
                  <a:srgbClr val="0D0D0D"/>
                </a:solidFill>
              </a:rPr>
              <a:t>Chance Quality</a:t>
            </a:r>
            <a:r>
              <a:rPr lang="en-GB" sz="930" dirty="0">
                <a:solidFill>
                  <a:srgbClr val="0D0D0D"/>
                </a:solidFill>
              </a:rPr>
              <a:t>’ interchangeably.</a:t>
            </a:r>
          </a:p>
          <a:p>
            <a:endParaRPr lang="en-GB" sz="930" dirty="0">
              <a:solidFill>
                <a:srgbClr val="0D0D0D"/>
              </a:solidFill>
            </a:endParaRPr>
          </a:p>
          <a:p>
            <a:r>
              <a:rPr lang="en-GB" sz="930" dirty="0">
                <a:solidFill>
                  <a:srgbClr val="0D0D0D"/>
                </a:solidFill>
              </a:rPr>
              <a:t>The factors that Green took into account when creating his model included: the distance from goal, the angle of the shot, did the chance fall at the player's feet or was it a header? was chance a one-on-one? what was the assist like? (e.g. long ball, cross, through ball, pull-back), in what passage of play did it happen? (e.g. open play, direct free-kick, corner kick), is the shot a rebound?, and more.</a:t>
            </a:r>
          </a:p>
          <a:p>
            <a:endParaRPr lang="en-GB" sz="930" dirty="0">
              <a:solidFill>
                <a:srgbClr val="0D0D0D"/>
              </a:solidFill>
            </a:endParaRPr>
          </a:p>
          <a:p>
            <a:r>
              <a:rPr lang="en-GB" sz="930" dirty="0">
                <a:solidFill>
                  <a:srgbClr val="0D0D0D"/>
                </a:solidFill>
              </a:rPr>
              <a:t>In a low-scoring game and unpredictable game such as football, final match score often does not provide a clear picture of performance. This is reflected in the success rate of bookmakers, who pick the favourite in football matches less successfully than in other sports. In football, just over 50% of the favourites win, compared with over 60% in top American team sports. </a:t>
            </a:r>
          </a:p>
          <a:p>
            <a:endParaRPr lang="en-GB" sz="930" dirty="0">
              <a:solidFill>
                <a:srgbClr val="0D0D0D"/>
              </a:solidFill>
            </a:endParaRPr>
          </a:p>
          <a:p>
            <a:r>
              <a:rPr lang="en-GB" sz="930" dirty="0">
                <a:solidFill>
                  <a:srgbClr val="0D0D0D"/>
                </a:solidFill>
              </a:rPr>
              <a:t>Goals are also very rare, the average number of goals scored per game is 2.66, with a score every 69 minutes per team. This is also reflected in the number of attempts on goal, with football teams shooting around twelve times per match, around 0.4% of a 3,000 Event dataset. No other sport has so many efforts from a team before anything happens regarding the score line (The Numbers Game, Anderson and Sally). The second visualisation on the right shows the ratio of the number of shots (green) to other events in a match that took place between Manchester City and Wolves during a match in the 18/19 season, where fewer than 1% of the on-the-ball actions in the match resulting in shots (Fig. B).</a:t>
            </a:r>
          </a:p>
          <a:p>
            <a:endParaRPr lang="en-GB" sz="930" dirty="0">
              <a:solidFill>
                <a:srgbClr val="0D0D0D"/>
              </a:solidFill>
            </a:endParaRPr>
          </a:p>
          <a:p>
            <a:r>
              <a:rPr lang="en-GB" sz="930" dirty="0">
                <a:solidFill>
                  <a:srgbClr val="0D0D0D"/>
                </a:solidFill>
              </a:rPr>
              <a:t>Although goals in football are rare and random in isolation, they are predictable over a longer period of time and are closely fitted by a Poisson distribution. The average number of goals can be taken and the Poisson distribution applied (The Numbers Game, Anderson and Sally).  Expected Goals allow analysts and statisticians to look an all shots, which happen around ten times as many times as the goals themselves, making for a much better predictor of goals scored by a team in the medium term (How to Build an Expected Goal Model, Sumpter).</a:t>
            </a:r>
          </a:p>
          <a:p>
            <a:endParaRPr lang="en-GB" sz="930" dirty="0">
              <a:solidFill>
                <a:srgbClr val="0D0D0D"/>
              </a:solidFill>
            </a:endParaRPr>
          </a:p>
          <a:p>
            <a:r>
              <a:rPr lang="en-GB" sz="930" dirty="0">
                <a:solidFill>
                  <a:srgbClr val="0D0D0D"/>
                </a:solidFill>
              </a:rPr>
              <a:t>Why is </a:t>
            </a:r>
            <a:r>
              <a:rPr lang="en-GB" sz="930" dirty="0" err="1">
                <a:solidFill>
                  <a:srgbClr val="0D0D0D"/>
                </a:solidFill>
              </a:rPr>
              <a:t>xG</a:t>
            </a:r>
            <a:r>
              <a:rPr lang="en-GB" sz="930" dirty="0">
                <a:solidFill>
                  <a:srgbClr val="0D0D0D"/>
                </a:solidFill>
              </a:rPr>
              <a:t> important? It can be used to make smarter decisions on recruitment, tactics, and strategy. For example, clubs who recruit strikers can look past the randomness of actual goals scored and identify the underlying shot quality. This can help aid club decrease the risk made by recruitment departments on signing players that are in purple patches, and instead, identify players constantly create enough high-quality chances at the level the scouting team is looking for.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Arguably the most important metric in football analytics so far – Expected Goals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20397" cy="545662"/>
          </a:xfrm>
        </p:spPr>
        <p:txBody>
          <a:bodyPr/>
          <a:lstStyle/>
          <a:p>
            <a:pPr>
              <a:defRPr/>
            </a:pPr>
            <a:r>
              <a:rPr lang="en-GB" sz="2800" dirty="0">
                <a:solidFill>
                  <a:srgbClr val="28A0D3"/>
                </a:solidFill>
              </a:rPr>
              <a:t>What are Expected Goals and </a:t>
            </a:r>
            <a:r>
              <a:rPr lang="en-GB" sz="2800" u="sng" dirty="0">
                <a:solidFill>
                  <a:srgbClr val="28A0D3"/>
                </a:solidFill>
              </a:rPr>
              <a:t>Why</a:t>
            </a:r>
            <a:r>
              <a:rPr lang="en-GB" sz="2800" dirty="0">
                <a:solidFill>
                  <a:srgbClr val="28A0D3"/>
                </a:solidFill>
              </a:rPr>
              <a:t> is this an Important Metric?</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70643"/>
            <a:ext cx="11417300" cy="877479"/>
          </a:xfrm>
        </p:spPr>
        <p:txBody>
          <a:bodyPr/>
          <a:lstStyle/>
          <a:p>
            <a:r>
              <a:rPr lang="en-GB" sz="900" dirty="0"/>
              <a:t>Definition of Expected Goals derived from </a:t>
            </a:r>
            <a:r>
              <a:rPr lang="en-GB" sz="900" dirty="0">
                <a:hlinkClick r:id="rId6"/>
              </a:rPr>
              <a:t>Laurie Shaw</a:t>
            </a:r>
            <a:r>
              <a:rPr lang="en-GB" sz="900" dirty="0"/>
              <a:t>’s article: Bodies on the Line: Quantifying how defenders affect chances: </a:t>
            </a:r>
            <a:r>
              <a:rPr lang="en-GB" sz="900" dirty="0">
                <a:hlinkClick r:id="rId7"/>
              </a:rPr>
              <a:t>http://eightyfivepoints.blogspot.com/2017/09/bodies-on-line-quantifying-how.html</a:t>
            </a:r>
            <a:r>
              <a:rPr lang="en-GB" sz="900" dirty="0"/>
              <a:t>.</a:t>
            </a:r>
          </a:p>
          <a:p>
            <a:r>
              <a:rPr lang="en-US" sz="900" dirty="0"/>
              <a:t>Expected Goals images taken from both </a:t>
            </a:r>
            <a:r>
              <a:rPr lang="en-US" sz="900" dirty="0">
                <a:hlinkClick r:id="rId8"/>
              </a:rPr>
              <a:t>David Sumpter</a:t>
            </a:r>
            <a:r>
              <a:rPr lang="en-US" sz="900" dirty="0"/>
              <a:t>’s Friend of Tracking lesson: ‘</a:t>
            </a:r>
            <a:r>
              <a:rPr lang="en-GB" sz="900" dirty="0"/>
              <a:t>How to Build An Expected Goals Model 1: Data and Model (</a:t>
            </a:r>
            <a:r>
              <a:rPr lang="en-US" sz="900" dirty="0">
                <a:hlinkClick r:id="rId9"/>
              </a:rPr>
              <a:t>https://www.youtube.com/watch?v=bpjLyFyLlXs</a:t>
            </a:r>
            <a:r>
              <a:rPr lang="en-US" sz="900" dirty="0"/>
              <a:t>) and his book </a:t>
            </a:r>
            <a:r>
              <a:rPr lang="en-US" sz="900" dirty="0" err="1"/>
              <a:t>Soccermatics</a:t>
            </a:r>
            <a:r>
              <a:rPr lang="en-US" sz="900" dirty="0"/>
              <a:t>.</a:t>
            </a:r>
            <a:endParaRPr lang="en-GB" sz="900" dirty="0"/>
          </a:p>
          <a:p>
            <a:r>
              <a:rPr lang="en-US" sz="900" dirty="0"/>
              <a:t>Visualisation of the number of shots in a game taken from </a:t>
            </a:r>
            <a:r>
              <a:rPr lang="en-US" sz="900" dirty="0">
                <a:hlinkClick r:id="rId10"/>
              </a:rPr>
              <a:t>Lotte </a:t>
            </a:r>
            <a:r>
              <a:rPr lang="en-US" sz="900" dirty="0" err="1">
                <a:hlinkClick r:id="rId10"/>
              </a:rPr>
              <a:t>Bransen</a:t>
            </a:r>
            <a:r>
              <a:rPr lang="en-US" sz="900" dirty="0"/>
              <a:t> and </a:t>
            </a:r>
            <a:r>
              <a:rPr lang="en-US" sz="900" dirty="0">
                <a:hlinkClick r:id="rId11"/>
              </a:rPr>
              <a:t>Jan Van </a:t>
            </a:r>
            <a:r>
              <a:rPr lang="en-US" sz="900" dirty="0" err="1">
                <a:hlinkClick r:id="rId11"/>
              </a:rPr>
              <a:t>Haaren</a:t>
            </a:r>
            <a:r>
              <a:rPr lang="en-US" sz="900" dirty="0" err="1"/>
              <a:t>’s</a:t>
            </a:r>
            <a:r>
              <a:rPr lang="en-US" sz="900" dirty="0"/>
              <a:t> talk ‘How to find the next Frankie de Jong’ for Friends of Tracking: </a:t>
            </a:r>
            <a:r>
              <a:rPr lang="en-US" sz="900" dirty="0">
                <a:hlinkClick r:id="rId12"/>
              </a:rPr>
              <a:t>https://www.youtube.com/watch?v=w0LX-2UgyXU</a:t>
            </a:r>
            <a:r>
              <a:rPr lang="en-US" sz="900" dirty="0"/>
              <a:t>.</a:t>
            </a:r>
          </a:p>
          <a:p>
            <a:r>
              <a:rPr lang="en-US" sz="900" dirty="0"/>
              <a:t>Statistics taken from chapter two of The Numbers Game by </a:t>
            </a:r>
            <a:r>
              <a:rPr lang="en-US" sz="900" dirty="0">
                <a:hlinkClick r:id="rId13"/>
              </a:rPr>
              <a:t>Chris Anderson</a:t>
            </a:r>
            <a:r>
              <a:rPr lang="en-US" sz="900" dirty="0"/>
              <a:t> and </a:t>
            </a:r>
            <a:r>
              <a:rPr lang="en-US" sz="900" dirty="0">
                <a:hlinkClick r:id="rId14"/>
              </a:rPr>
              <a:t>David Sally</a:t>
            </a:r>
            <a:r>
              <a:rPr lang="en-US" sz="900" dirty="0"/>
              <a:t> and </a:t>
            </a:r>
            <a:r>
              <a:rPr lang="en-US" sz="900" dirty="0" err="1"/>
              <a:t>Soccermatics</a:t>
            </a:r>
            <a:r>
              <a:rPr lang="en-US" sz="900" dirty="0"/>
              <a:t> by </a:t>
            </a:r>
            <a:r>
              <a:rPr lang="en-US" sz="900" dirty="0">
                <a:hlinkClick r:id="rId8"/>
              </a:rPr>
              <a:t>David Sumpter</a:t>
            </a:r>
            <a:r>
              <a:rPr lang="en-US" sz="900" dirty="0"/>
              <a:t>.</a:t>
            </a:r>
          </a:p>
          <a:p>
            <a:r>
              <a:rPr lang="en-GB" sz="900" dirty="0"/>
              <a:t>Notebook to create the Chance Quality Model from the shots data: </a:t>
            </a:r>
            <a:r>
              <a:rPr lang="en-GB" sz="900" dirty="0">
                <a:hlinkClick r:id="rId15"/>
              </a:rPr>
              <a:t>https://github.com/eddwebster/mcfc_submission/blob/main/notebooks/chance_quality_modelling/Creating%20a%20Chance%20Quality%20Model%20from%20Shots%20Data.ipynb</a:t>
            </a:r>
            <a:r>
              <a:rPr lang="en-GB" sz="900" dirty="0"/>
              <a:t> </a:t>
            </a:r>
            <a:endParaRPr lang="en-US" sz="900" dirty="0"/>
          </a:p>
        </p:txBody>
      </p:sp>
      <p:pic>
        <p:nvPicPr>
          <p:cNvPr id="4" name="Picture 3">
            <a:extLst>
              <a:ext uri="{FF2B5EF4-FFF2-40B4-BE49-F238E27FC236}">
                <a16:creationId xmlns:a16="http://schemas.microsoft.com/office/drawing/2014/main" id="{50E894FC-1934-E04F-9570-CA0C33A2709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782172" y="1194464"/>
            <a:ext cx="3186861" cy="1593431"/>
          </a:xfrm>
          <a:prstGeom prst="rect">
            <a:avLst/>
          </a:prstGeom>
        </p:spPr>
      </p:pic>
      <p:pic>
        <p:nvPicPr>
          <p:cNvPr id="12" name="Picture 11">
            <a:extLst>
              <a:ext uri="{FF2B5EF4-FFF2-40B4-BE49-F238E27FC236}">
                <a16:creationId xmlns:a16="http://schemas.microsoft.com/office/drawing/2014/main" id="{448D2AAA-6B46-2E41-8851-C68B552629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2173" y="2920202"/>
            <a:ext cx="3186861" cy="2350442"/>
          </a:xfrm>
          <a:prstGeom prst="rect">
            <a:avLst/>
          </a:prstGeom>
        </p:spPr>
      </p:pic>
      <p:sp>
        <p:nvSpPr>
          <p:cNvPr id="9" name="TextBox 8">
            <a:extLst>
              <a:ext uri="{FF2B5EF4-FFF2-40B4-BE49-F238E27FC236}">
                <a16:creationId xmlns:a16="http://schemas.microsoft.com/office/drawing/2014/main" id="{96E2DF75-EEFF-CC4C-9AD8-5BD26096ED66}"/>
              </a:ext>
            </a:extLst>
          </p:cNvPr>
          <p:cNvSpPr txBox="1"/>
          <p:nvPr/>
        </p:nvSpPr>
        <p:spPr>
          <a:xfrm>
            <a:off x="8400991"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10" name="TextBox 9">
            <a:extLst>
              <a:ext uri="{FF2B5EF4-FFF2-40B4-BE49-F238E27FC236}">
                <a16:creationId xmlns:a16="http://schemas.microsoft.com/office/drawing/2014/main" id="{B056EFB0-D123-A544-BD13-8CDB7FF6911C}"/>
              </a:ext>
            </a:extLst>
          </p:cNvPr>
          <p:cNvSpPr txBox="1"/>
          <p:nvPr/>
        </p:nvSpPr>
        <p:spPr>
          <a:xfrm>
            <a:off x="8400991" y="2863221"/>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177069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5535847" cy="4423962"/>
          </a:xfrm>
        </p:spPr>
        <p:txBody>
          <a:bodyPr lIns="0" tIns="0" rIns="0" bIns="0" anchor="t">
            <a:noAutofit/>
          </a:bodyPr>
          <a:lstStyle/>
          <a:p>
            <a:r>
              <a:rPr lang="en-GB" sz="1000" dirty="0">
                <a:solidFill>
                  <a:srgbClr val="0D0D0D"/>
                </a:solidFill>
              </a:rPr>
              <a:t>The shots DataFrame contains 10,925 shots (Fig. A) and 1,374 goals (12.6%) (Fig. B), of which there are:</a:t>
            </a:r>
          </a:p>
          <a:p>
            <a:pPr lvl="1"/>
            <a:r>
              <a:rPr lang="en-GB" sz="1000" dirty="0">
                <a:solidFill>
                  <a:srgbClr val="0D0D0D"/>
                </a:solidFill>
              </a:rPr>
              <a:t>10,777 Non-Penalty (NP) shots and 1,261 non-penalty goals (11.7% of all NP shots); and</a:t>
            </a:r>
          </a:p>
          <a:p>
            <a:pPr lvl="1"/>
            <a:r>
              <a:rPr lang="en-GB" sz="1000" dirty="0">
                <a:solidFill>
                  <a:srgbClr val="0D0D0D"/>
                </a:solidFill>
              </a:rPr>
              <a:t>10,269 Open Play (OP) shots and 1,218 Open Play goals (11.9% of all OP shots).</a:t>
            </a:r>
          </a:p>
          <a:p>
            <a:endParaRPr lang="en-GB" sz="1000" dirty="0">
              <a:solidFill>
                <a:srgbClr val="0D0D0D"/>
              </a:solidFill>
            </a:endParaRPr>
          </a:p>
          <a:p>
            <a:r>
              <a:rPr lang="en-GB" sz="1000" dirty="0">
                <a:solidFill>
                  <a:srgbClr val="0D0D0D"/>
                </a:solidFill>
              </a:rPr>
              <a:t>Each row consists of a single shot event.</a:t>
            </a:r>
          </a:p>
          <a:p>
            <a:endParaRPr lang="en-GB" sz="1000" dirty="0">
              <a:solidFill>
                <a:srgbClr val="0D0D0D"/>
              </a:solidFill>
            </a:endParaRPr>
          </a:p>
          <a:p>
            <a:r>
              <a:rPr lang="en-GB" sz="1000" dirty="0">
                <a:solidFill>
                  <a:srgbClr val="0D0D0D"/>
                </a:solidFill>
              </a:rPr>
              <a:t>The features available include:</a:t>
            </a:r>
          </a:p>
          <a:p>
            <a:pPr lvl="1"/>
            <a:r>
              <a:rPr lang="en-GB" sz="1000" i="1" dirty="0" err="1">
                <a:solidFill>
                  <a:srgbClr val="0D0D0D"/>
                </a:solidFill>
              </a:rPr>
              <a:t>match_minute</a:t>
            </a:r>
            <a:r>
              <a:rPr lang="en-GB" sz="1000" dirty="0">
                <a:solidFill>
                  <a:srgbClr val="0D0D0D"/>
                </a:solidFill>
              </a:rPr>
              <a:t>: minute of the match in which the shot was taken.</a:t>
            </a:r>
          </a:p>
          <a:p>
            <a:pPr lvl="1"/>
            <a:r>
              <a:rPr lang="en-GB" sz="1000" i="1" dirty="0" err="1">
                <a:solidFill>
                  <a:srgbClr val="0D0D0D"/>
                </a:solidFill>
              </a:rPr>
              <a:t>match_second</a:t>
            </a:r>
            <a:r>
              <a:rPr lang="en-GB" sz="1000" dirty="0">
                <a:solidFill>
                  <a:srgbClr val="0D0D0D"/>
                </a:solidFill>
              </a:rPr>
              <a:t>: second of </a:t>
            </a:r>
            <a:r>
              <a:rPr lang="en-GB" sz="1000" dirty="0" err="1">
                <a:solidFill>
                  <a:srgbClr val="0D0D0D"/>
                </a:solidFill>
              </a:rPr>
              <a:t>match_minute</a:t>
            </a:r>
            <a:r>
              <a:rPr lang="en-GB" sz="1000" dirty="0">
                <a:solidFill>
                  <a:srgbClr val="0D0D0D"/>
                </a:solidFill>
              </a:rPr>
              <a:t> in which the shot was taken.</a:t>
            </a:r>
          </a:p>
          <a:p>
            <a:pPr lvl="1"/>
            <a:r>
              <a:rPr lang="en-GB" sz="1000" i="1" dirty="0" err="1">
                <a:solidFill>
                  <a:srgbClr val="0D0D0D"/>
                </a:solidFill>
              </a:rPr>
              <a:t>position_x</a:t>
            </a:r>
            <a:r>
              <a:rPr lang="en-GB" sz="1000" dirty="0">
                <a:solidFill>
                  <a:srgbClr val="0D0D0D"/>
                </a:solidFill>
              </a:rPr>
              <a:t>: position of the shot on the pitch in meters (x-coordinate).</a:t>
            </a:r>
          </a:p>
          <a:p>
            <a:pPr lvl="1"/>
            <a:r>
              <a:rPr lang="en-GB" sz="1000" i="1" dirty="0" err="1">
                <a:solidFill>
                  <a:srgbClr val="0D0D0D"/>
                </a:solidFill>
              </a:rPr>
              <a:t>position_y</a:t>
            </a:r>
            <a:r>
              <a:rPr lang="en-GB" sz="1000" dirty="0">
                <a:solidFill>
                  <a:srgbClr val="0D0D0D"/>
                </a:solidFill>
              </a:rPr>
              <a:t>: position of the shot on the pitch in meters (y-coordinate).</a:t>
            </a:r>
          </a:p>
          <a:p>
            <a:pPr lvl="1"/>
            <a:r>
              <a:rPr lang="en-GB" sz="1000" i="1" dirty="0" err="1">
                <a:solidFill>
                  <a:srgbClr val="0D0D0D"/>
                </a:solidFill>
              </a:rPr>
              <a:t>play_type</a:t>
            </a:r>
            <a:r>
              <a:rPr lang="en-GB" sz="1000" dirty="0">
                <a:solidFill>
                  <a:srgbClr val="0D0D0D"/>
                </a:solidFill>
              </a:rPr>
              <a:t>: game situation in which the shot was taken (open play, penalty, direct free kick, direct from a corner). This feature will be used to filter the dataset for only Open Play shots.</a:t>
            </a:r>
          </a:p>
          <a:p>
            <a:pPr lvl="1"/>
            <a:r>
              <a:rPr lang="en-GB" sz="1000" i="1" dirty="0" err="1">
                <a:solidFill>
                  <a:srgbClr val="0D0D0D"/>
                </a:solidFill>
              </a:rPr>
              <a:t>BodyPart</a:t>
            </a:r>
            <a:r>
              <a:rPr lang="en-GB" sz="1000" dirty="0">
                <a:solidFill>
                  <a:srgbClr val="0D0D0D"/>
                </a:solidFill>
              </a:rPr>
              <a:t>: body part with which shot was taken (left foot, right foot, head, other).</a:t>
            </a:r>
          </a:p>
          <a:p>
            <a:pPr lvl="1"/>
            <a:r>
              <a:rPr lang="en-GB" sz="1000" i="1" dirty="0" err="1">
                <a:solidFill>
                  <a:srgbClr val="0D0D0D"/>
                </a:solidFill>
              </a:rPr>
              <a:t>Number_Intervening_Opponents</a:t>
            </a:r>
            <a:r>
              <a:rPr lang="en-GB" sz="1000" dirty="0">
                <a:solidFill>
                  <a:srgbClr val="0D0D0D"/>
                </a:solidFill>
              </a:rPr>
              <a:t>:  The number of opposing players that were obscuring the goal at the instant of the shot (from the perspective of the shot-taker).</a:t>
            </a:r>
          </a:p>
          <a:p>
            <a:pPr lvl="1"/>
            <a:r>
              <a:rPr lang="en-GB" sz="1000" i="1" dirty="0" err="1">
                <a:solidFill>
                  <a:srgbClr val="0D0D0D"/>
                </a:solidFill>
              </a:rPr>
              <a:t>Number_Intervening_Teammates</a:t>
            </a:r>
            <a:r>
              <a:rPr lang="en-GB" sz="1000" dirty="0">
                <a:solidFill>
                  <a:srgbClr val="0D0D0D"/>
                </a:solidFill>
              </a:rPr>
              <a:t>: The number of teammates that are obscuring the goal at the instant of the shot (from the perspective of the shot-taker).</a:t>
            </a:r>
          </a:p>
          <a:p>
            <a:pPr lvl="1"/>
            <a:r>
              <a:rPr lang="en-GB" sz="1000" i="1" dirty="0" err="1">
                <a:solidFill>
                  <a:srgbClr val="0D0D0D"/>
                </a:solidFill>
              </a:rPr>
              <a:t>Interference_on_Shooter</a:t>
            </a:r>
            <a:r>
              <a:rPr lang="en-GB" sz="1000" dirty="0">
                <a:solidFill>
                  <a:srgbClr val="0D0D0D"/>
                </a:solidFill>
              </a:rPr>
              <a:t>: The degree of direct interference exerted on the shot-taker from defenders (Low - no or minimal interference, Medium - a single defender was in close proximity to the shot-taker; High - multiple defenders in close proximity and interfering with the shot).</a:t>
            </a:r>
          </a:p>
          <a:p>
            <a:pPr lvl="1"/>
            <a:r>
              <a:rPr lang="en-GB" sz="1000" i="1" dirty="0">
                <a:solidFill>
                  <a:srgbClr val="0D0D0D"/>
                </a:solidFill>
              </a:rPr>
              <a:t>outcome</a:t>
            </a:r>
            <a:r>
              <a:rPr lang="en-GB" sz="1000" dirty="0">
                <a:solidFill>
                  <a:srgbClr val="0D0D0D"/>
                </a:solidFill>
              </a:rPr>
              <a:t>: The outcome of the shot (blocked, missed, goal frame (post or bar), saved, goal or own goal).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523158" cy="270933"/>
          </a:xfrm>
        </p:spPr>
        <p:txBody>
          <a:bodyPr/>
          <a:lstStyle/>
          <a:p>
            <a:pPr lvl="0">
              <a:defRPr/>
            </a:pPr>
            <a:r>
              <a:rPr lang="en-GB" sz="1800" dirty="0">
                <a:solidFill>
                  <a:srgbClr val="00275E"/>
                </a:solidFill>
              </a:rPr>
              <a:t>Information about the provided Shots dataset of just under 11,000 shots used to train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Exploratory Data Analysis of the Raw Dataset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p>
          <a:p>
            <a:r>
              <a:rPr lang="en-GB" sz="900" dirty="0"/>
              <a:t>Full details of the dataset can be found in the provided documentation, </a:t>
            </a:r>
            <a:r>
              <a:rPr lang="en-GB" sz="900" dirty="0" err="1"/>
              <a:t>ShotData.txt</a:t>
            </a:r>
            <a:r>
              <a:rPr lang="en-GB" sz="900" dirty="0"/>
              <a:t>: </a:t>
            </a:r>
            <a:r>
              <a:rPr lang="en-GB" sz="900" dirty="0">
                <a:hlinkClick r:id="rId4"/>
              </a:rPr>
              <a:t>https://github.com/eddwebster/mcfc_submission/blob/main/documentation/shots/ShotData.txt</a:t>
            </a:r>
            <a:r>
              <a:rPr lang="en-GB" sz="900" dirty="0"/>
              <a:t> </a:t>
            </a:r>
          </a:p>
        </p:txBody>
      </p:sp>
      <p:pic>
        <p:nvPicPr>
          <p:cNvPr id="4" name="Picture 3">
            <a:extLst>
              <a:ext uri="{FF2B5EF4-FFF2-40B4-BE49-F238E27FC236}">
                <a16:creationId xmlns:a16="http://schemas.microsoft.com/office/drawing/2014/main" id="{3BB3E6ED-2861-8A4B-8187-610969CAEE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672273" y="2261206"/>
            <a:ext cx="4096480" cy="2701933"/>
          </a:xfrm>
          <a:prstGeom prst="rect">
            <a:avLst/>
          </a:prstGeom>
        </p:spPr>
      </p:pic>
      <p:pic>
        <p:nvPicPr>
          <p:cNvPr id="10" name="Picture 9">
            <a:extLst>
              <a:ext uri="{FF2B5EF4-FFF2-40B4-BE49-F238E27FC236}">
                <a16:creationId xmlns:a16="http://schemas.microsoft.com/office/drawing/2014/main" id="{4A25EF32-7878-4045-9046-30E420360C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674470" y="2245620"/>
            <a:ext cx="4077803" cy="2701934"/>
          </a:xfrm>
          <a:prstGeom prst="rect">
            <a:avLst/>
          </a:prstGeom>
        </p:spPr>
      </p:pic>
      <p:sp>
        <p:nvSpPr>
          <p:cNvPr id="12" name="TextBox 11">
            <a:extLst>
              <a:ext uri="{FF2B5EF4-FFF2-40B4-BE49-F238E27FC236}">
                <a16:creationId xmlns:a16="http://schemas.microsoft.com/office/drawing/2014/main" id="{B45A396C-6578-4F47-B3E6-102FDF9F669A}"/>
              </a:ext>
            </a:extLst>
          </p:cNvPr>
          <p:cNvSpPr txBox="1"/>
          <p:nvPr/>
        </p:nvSpPr>
        <p:spPr>
          <a:xfrm>
            <a:off x="6362403" y="5635489"/>
            <a:ext cx="2701935" cy="230832"/>
          </a:xfrm>
          <a:prstGeom prst="rect">
            <a:avLst/>
          </a:prstGeom>
          <a:noFill/>
        </p:spPr>
        <p:txBody>
          <a:bodyPr wrap="square" rtlCol="0">
            <a:spAutoFit/>
          </a:bodyPr>
          <a:lstStyle/>
          <a:p>
            <a:r>
              <a:rPr lang="en-US" sz="900" b="1" dirty="0">
                <a:solidFill>
                  <a:srgbClr val="00275E"/>
                </a:solidFill>
              </a:rPr>
              <a:t>Fig. A: All shots in the dataset.</a:t>
            </a:r>
          </a:p>
        </p:txBody>
      </p:sp>
      <p:sp>
        <p:nvSpPr>
          <p:cNvPr id="13" name="TextBox 12">
            <a:extLst>
              <a:ext uri="{FF2B5EF4-FFF2-40B4-BE49-F238E27FC236}">
                <a16:creationId xmlns:a16="http://schemas.microsoft.com/office/drawing/2014/main" id="{5D7FBC55-BA8E-7B4F-A99A-8957236BBD2A}"/>
              </a:ext>
            </a:extLst>
          </p:cNvPr>
          <p:cNvSpPr txBox="1"/>
          <p:nvPr/>
        </p:nvSpPr>
        <p:spPr>
          <a:xfrm>
            <a:off x="5923197" y="1561005"/>
            <a:ext cx="440273" cy="338554"/>
          </a:xfrm>
          <a:prstGeom prst="rect">
            <a:avLst/>
          </a:prstGeom>
          <a:noFill/>
        </p:spPr>
        <p:txBody>
          <a:bodyPr wrap="square" rtlCol="0">
            <a:spAutoFit/>
          </a:bodyPr>
          <a:lstStyle/>
          <a:p>
            <a:pPr algn="ctr"/>
            <a:r>
              <a:rPr lang="en-US" sz="1600" b="1" dirty="0">
                <a:solidFill>
                  <a:srgbClr val="00275E"/>
                </a:solidFill>
              </a:rPr>
              <a:t>A</a:t>
            </a:r>
          </a:p>
        </p:txBody>
      </p:sp>
      <p:sp>
        <p:nvSpPr>
          <p:cNvPr id="14" name="TextBox 13">
            <a:extLst>
              <a:ext uri="{FF2B5EF4-FFF2-40B4-BE49-F238E27FC236}">
                <a16:creationId xmlns:a16="http://schemas.microsoft.com/office/drawing/2014/main" id="{0CFF9305-82F5-F643-8F85-1AFA4C72283C}"/>
              </a:ext>
            </a:extLst>
          </p:cNvPr>
          <p:cNvSpPr txBox="1"/>
          <p:nvPr/>
        </p:nvSpPr>
        <p:spPr>
          <a:xfrm>
            <a:off x="6362403" y="1148703"/>
            <a:ext cx="5709077" cy="369332"/>
          </a:xfrm>
          <a:prstGeom prst="rect">
            <a:avLst/>
          </a:prstGeom>
          <a:noFill/>
        </p:spPr>
        <p:txBody>
          <a:bodyPr wrap="square" rtlCol="0">
            <a:spAutoFit/>
          </a:bodyPr>
          <a:lstStyle/>
          <a:p>
            <a:pPr algn="ctr"/>
            <a:r>
              <a:rPr lang="en-US" b="1" dirty="0">
                <a:solidFill>
                  <a:srgbClr val="00275E"/>
                </a:solidFill>
              </a:rPr>
              <a:t>&lt; 11,000 Shots in the Dataset</a:t>
            </a:r>
          </a:p>
        </p:txBody>
      </p:sp>
      <p:sp>
        <p:nvSpPr>
          <p:cNvPr id="15" name="TextBox 14">
            <a:extLst>
              <a:ext uri="{FF2B5EF4-FFF2-40B4-BE49-F238E27FC236}">
                <a16:creationId xmlns:a16="http://schemas.microsoft.com/office/drawing/2014/main" id="{B16FB3BB-3CF9-9447-9FF6-2BE78BF7E4F5}"/>
              </a:ext>
            </a:extLst>
          </p:cNvPr>
          <p:cNvSpPr txBox="1"/>
          <p:nvPr/>
        </p:nvSpPr>
        <p:spPr>
          <a:xfrm>
            <a:off x="9369545" y="5635489"/>
            <a:ext cx="2701935" cy="230832"/>
          </a:xfrm>
          <a:prstGeom prst="rect">
            <a:avLst/>
          </a:prstGeom>
          <a:noFill/>
        </p:spPr>
        <p:txBody>
          <a:bodyPr wrap="square" rtlCol="0">
            <a:spAutoFit/>
          </a:bodyPr>
          <a:lstStyle/>
          <a:p>
            <a:r>
              <a:rPr lang="en-US" sz="900" b="1" dirty="0">
                <a:solidFill>
                  <a:srgbClr val="00275E"/>
                </a:solidFill>
              </a:rPr>
              <a:t>Fig. B: All goals in the dataset.</a:t>
            </a:r>
          </a:p>
        </p:txBody>
      </p:sp>
      <p:sp>
        <p:nvSpPr>
          <p:cNvPr id="16" name="TextBox 15">
            <a:extLst>
              <a:ext uri="{FF2B5EF4-FFF2-40B4-BE49-F238E27FC236}">
                <a16:creationId xmlns:a16="http://schemas.microsoft.com/office/drawing/2014/main" id="{0491997C-94FD-E74E-BC48-1825701BD950}"/>
              </a:ext>
            </a:extLst>
          </p:cNvPr>
          <p:cNvSpPr txBox="1"/>
          <p:nvPr/>
        </p:nvSpPr>
        <p:spPr>
          <a:xfrm>
            <a:off x="8995802" y="1557685"/>
            <a:ext cx="440273" cy="338554"/>
          </a:xfrm>
          <a:prstGeom prst="rect">
            <a:avLst/>
          </a:prstGeom>
          <a:noFill/>
        </p:spPr>
        <p:txBody>
          <a:bodyPr wrap="square" rtlCol="0">
            <a:spAutoFit/>
          </a:bodyPr>
          <a:lstStyle/>
          <a:p>
            <a:pPr algn="ctr"/>
            <a:r>
              <a:rPr lang="en-US" sz="1600" b="1" dirty="0">
                <a:solidFill>
                  <a:srgbClr val="00275E"/>
                </a:solidFill>
              </a:rPr>
              <a:t>B</a:t>
            </a:r>
          </a:p>
        </p:txBody>
      </p:sp>
    </p:spTree>
    <p:extLst>
      <p:ext uri="{BB962C8B-B14F-4D97-AF65-F5344CB8AC3E}">
        <p14:creationId xmlns:p14="http://schemas.microsoft.com/office/powerpoint/2010/main" val="3927388163"/>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4155fd-b712-4e6e-b8c7-500cb90226d6">
      <UserInfo>
        <DisplayName>Chris Moriarty</DisplayName>
        <AccountId>47</AccountId>
        <AccountType/>
      </UserInfo>
      <UserInfo>
        <DisplayName>Richard Gallagher</DisplayName>
        <AccountId>43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2B5BA473D6A643B693CCD290A8FF32" ma:contentTypeVersion="6" ma:contentTypeDescription="Create a new document." ma:contentTypeScope="" ma:versionID="8769248a795e6eb1f215ac6ea877458e">
  <xsd:schema xmlns:xsd="http://www.w3.org/2001/XMLSchema" xmlns:xs="http://www.w3.org/2001/XMLSchema" xmlns:p="http://schemas.microsoft.com/office/2006/metadata/properties" xmlns:ns2="44d7277b-a194-455b-bf8f-43ff24e2253e" xmlns:ns3="a04155fd-b712-4e6e-b8c7-500cb90226d6" targetNamespace="http://schemas.microsoft.com/office/2006/metadata/properties" ma:root="true" ma:fieldsID="4eb4f3711c78cba8edde3948a3502c5c" ns2:_="" ns3:_="">
    <xsd:import namespace="44d7277b-a194-455b-bf8f-43ff24e2253e"/>
    <xsd:import namespace="a04155fd-b712-4e6e-b8c7-500cb90226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7277b-a194-455b-bf8f-43ff24e22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4155fd-b712-4e6e-b8c7-500cb90226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30E86-4C78-4F8F-85AC-41794E9F38C0}">
  <ds:schemaRefs>
    <ds:schemaRef ds:uri="http://schemas.microsoft.com/office/2006/metadata/properties"/>
    <ds:schemaRef ds:uri="44d7277b-a194-455b-bf8f-43ff24e2253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a04155fd-b712-4e6e-b8c7-500cb90226d6"/>
    <ds:schemaRef ds:uri="http://www.w3.org/XML/1998/namespace"/>
    <ds:schemaRef ds:uri="http://purl.org/dc/terms/"/>
  </ds:schemaRefs>
</ds:datastoreItem>
</file>

<file path=customXml/itemProps2.xml><?xml version="1.0" encoding="utf-8"?>
<ds:datastoreItem xmlns:ds="http://schemas.openxmlformats.org/officeDocument/2006/customXml" ds:itemID="{BCF8487C-E644-43C2-BF97-B8C9819B9FEE}">
  <ds:schemaRefs>
    <ds:schemaRef ds:uri="44d7277b-a194-455b-bf8f-43ff24e2253e"/>
    <ds:schemaRef ds:uri="a04155fd-b712-4e6e-b8c7-500cb9022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302518E-38F1-4001-ACDE-00C65ECEA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149271</TotalTime>
  <Words>24385</Words>
  <Application>Microsoft Macintosh PowerPoint</Application>
  <PresentationFormat>Widescreen</PresentationFormat>
  <Paragraphs>2022</Paragraphs>
  <Slides>64</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Cambria Math</vt:lpstr>
      <vt:lpstr>Helvetica</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Football Intelligence Analysis Pack</dc:title>
  <dc:subject/>
  <dc:creator>Edd Webster</dc:creator>
  <cp:keywords/>
  <dc:description/>
  <cp:lastModifiedBy>Microsoft Office User</cp:lastModifiedBy>
  <cp:revision>1603</cp:revision>
  <dcterms:created xsi:type="dcterms:W3CDTF">2020-02-05T14:32:11Z</dcterms:created>
  <dcterms:modified xsi:type="dcterms:W3CDTF">2021-04-25T16:13:42Z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0x010100442B5BA473D6A643B693CCD290A8FF32</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